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66" r:id="rId2"/>
    <p:sldId id="256" r:id="rId3"/>
    <p:sldId id="268" r:id="rId4"/>
    <p:sldId id="257" r:id="rId5"/>
    <p:sldId id="261" r:id="rId6"/>
    <p:sldId id="264" r:id="rId7"/>
    <p:sldId id="265" r:id="rId8"/>
    <p:sldId id="269" r:id="rId9"/>
    <p:sldId id="267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57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4960137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spc="200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610600" y="4960137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800"/>
            </a:lvl4pPr>
            <a:lvl5pPr marL="1828800" indent="0" algn="ctr">
              <a:buNone/>
              <a:defRPr sz="1800"/>
            </a:lvl5pPr>
            <a:lvl6pPr marL="2286000" indent="0" algn="ctr">
              <a:buNone/>
              <a:defRPr sz="1800"/>
            </a:lvl6pPr>
            <a:lvl7pPr marL="2743200" indent="0" algn="ctr">
              <a:buNone/>
              <a:defRPr sz="1800"/>
            </a:lvl7pPr>
            <a:lvl8pPr marL="3200400" indent="0" algn="ctr">
              <a:buNone/>
              <a:defRPr sz="1800"/>
            </a:lvl8pPr>
            <a:lvl9pPr marL="3657600" indent="0" algn="ctr">
              <a:buNone/>
              <a:defRPr sz="18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l">
              <a:defRPr/>
            </a:lvl1pPr>
          </a:lstStyle>
          <a:p>
            <a:fld id="{3E91410C-880B-4F5E-8FD7-E52C82055454}" type="datetimeFigureOut">
              <a:rPr lang="en-US" smtClean="0"/>
              <a:t>2/15/2018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F1435E-8B82-4C1F-99D4-69C9B4E22EDD}" type="slidenum">
              <a:rPr lang="en-US" smtClean="0"/>
              <a:t>‹#›</a:t>
            </a:fld>
            <a:endParaRPr lang="en-US"/>
          </a:p>
        </p:txBody>
      </p:sp>
      <p:cxnSp>
        <p:nvCxnSpPr>
          <p:cNvPr id="13" name="Straight Connector 12"/>
          <p:cNvCxnSpPr/>
          <p:nvPr/>
        </p:nvCxnSpPr>
        <p:spPr>
          <a:xfrm flipV="1">
            <a:off x="8386842" y="5264106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9"/>
          <p:cNvSpPr/>
          <p:nvPr/>
        </p:nvSpPr>
        <p:spPr>
          <a:xfrm>
            <a:off x="0" y="0"/>
            <a:ext cx="12192000" cy="4572001"/>
          </a:xfrm>
          <a:prstGeom prst="rect">
            <a:avLst/>
          </a:prstGeom>
          <a:blipFill dpi="0" rotWithShape="1">
            <a:blip r:embed="rId2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tile tx="-133350" ty="-6350" sx="50000" sy="5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1053038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91410C-880B-4F5E-8FD7-E52C82055454}" type="datetimeFigureOut">
              <a:rPr lang="en-US" smtClean="0"/>
              <a:t>2/15/2018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F1435E-8B82-4C1F-99D4-69C9B4E22E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05088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762000"/>
            <a:ext cx="2628900" cy="5410200"/>
          </a:xfrm>
        </p:spPr>
        <p:txBody>
          <a:bodyPr vert="eaVert" lIns="45720" tIns="91440" rIns="45720" bIns="91440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90601" y="762000"/>
            <a:ext cx="7581900" cy="5410200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91410C-880B-4F5E-8FD7-E52C82055454}" type="datetimeFigureOut">
              <a:rPr lang="en-US" smtClean="0"/>
              <a:t>2/15/2018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F1435E-8B82-4C1F-99D4-69C9B4E22EDD}" type="slidenum">
              <a:rPr lang="en-US" smtClean="0"/>
              <a:t>‹#›</a:t>
            </a:fld>
            <a:endParaRPr lang="en-US"/>
          </a:p>
        </p:txBody>
      </p:sp>
      <p:cxnSp>
        <p:nvCxnSpPr>
          <p:cNvPr id="7" name="Straight Connector 6"/>
          <p:cNvCxnSpPr/>
          <p:nvPr/>
        </p:nvCxnSpPr>
        <p:spPr>
          <a:xfrm rot="5400000" flipV="1">
            <a:off x="10058400" y="59263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848266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91410C-880B-4F5E-8FD7-E52C82055454}" type="datetimeFigureOut">
              <a:rPr lang="en-US" smtClean="0"/>
              <a:t>2/15/2018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F1435E-8B82-4C1F-99D4-69C9B4E22E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29247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960137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b="0" spc="200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10600" y="4960137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91410C-880B-4F5E-8FD7-E52C82055454}" type="datetimeFigureOut">
              <a:rPr lang="en-US" smtClean="0"/>
              <a:t>2/15/2018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F1435E-8B82-4C1F-99D4-69C9B4E22EDD}" type="slidenum">
              <a:rPr lang="en-US" smtClean="0"/>
              <a:t>‹#›</a:t>
            </a:fld>
            <a:endParaRPr lang="en-US"/>
          </a:p>
        </p:txBody>
      </p:sp>
      <p:cxnSp>
        <p:nvCxnSpPr>
          <p:cNvPr id="12" name="Straight Connector 11"/>
          <p:cNvCxnSpPr/>
          <p:nvPr/>
        </p:nvCxnSpPr>
        <p:spPr>
          <a:xfrm flipV="1">
            <a:off x="8386842" y="5264106"/>
            <a:ext cx="0" cy="914400"/>
          </a:xfrm>
          <a:prstGeom prst="line">
            <a:avLst/>
          </a:prstGeom>
          <a:ln w="190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Rectangle 12"/>
          <p:cNvSpPr/>
          <p:nvPr/>
        </p:nvSpPr>
        <p:spPr>
          <a:xfrm>
            <a:off x="0" y="-1"/>
            <a:ext cx="12192000" cy="4572000"/>
          </a:xfrm>
          <a:prstGeom prst="rect">
            <a:avLst/>
          </a:prstGeom>
          <a:blipFill dpi="0" rotWithShape="1">
            <a:blip r:embed="rId2">
              <a:duotone>
                <a:schemeClr val="accent3">
                  <a:shade val="45000"/>
                  <a:satMod val="135000"/>
                </a:schemeClr>
                <a:prstClr val="white"/>
              </a:duotone>
            </a:blip>
            <a:srcRect/>
            <a:tile tx="-133350" ty="-6350" sx="50000" sy="5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4858350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24127" y="2286000"/>
            <a:ext cx="4754880" cy="4023360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989320" y="2286000"/>
            <a:ext cx="4754880" cy="4023360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91410C-880B-4F5E-8FD7-E52C82055454}" type="datetimeFigureOut">
              <a:rPr lang="en-US" smtClean="0"/>
              <a:t>2/15/2018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F1435E-8B82-4C1F-99D4-69C9B4E22E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74857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128" y="2179636"/>
            <a:ext cx="475488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2300" b="0" cap="none" baseline="0">
                <a:solidFill>
                  <a:schemeClr val="accent1"/>
                </a:solidFill>
                <a:latin typeface="+mn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24128" y="2967788"/>
            <a:ext cx="4754880" cy="3341572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990888" y="2179636"/>
            <a:ext cx="475488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lang="en-US" sz="2300" b="0" kern="1200" cap="none" baseline="0" dirty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990888" y="2967788"/>
            <a:ext cx="4754880" cy="3341572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91410C-880B-4F5E-8FD7-E52C82055454}" type="datetimeFigureOut">
              <a:rPr lang="en-US" smtClean="0"/>
              <a:t>2/15/2018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F1435E-8B82-4C1F-99D4-69C9B4E22E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80218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91410C-880B-4F5E-8FD7-E52C82055454}" type="datetimeFigureOut">
              <a:rPr lang="en-US" smtClean="0"/>
              <a:t>2/15/2018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F1435E-8B82-4C1F-99D4-69C9B4E22E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78314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91410C-880B-4F5E-8FD7-E52C82055454}" type="datetimeFigureOut">
              <a:rPr lang="en-US" smtClean="0"/>
              <a:t>2/15/2018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F1435E-8B82-4C1F-99D4-69C9B4E22E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58246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24128" y="471509"/>
            <a:ext cx="4389120" cy="1737360"/>
          </a:xfrm>
        </p:spPr>
        <p:txBody>
          <a:bodyPr>
            <a:noAutofit/>
          </a:bodyPr>
          <a:lstStyle>
            <a:lvl1pPr>
              <a:lnSpc>
                <a:spcPct val="80000"/>
              </a:lnSpc>
              <a:defRPr sz="4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15000" y="822960"/>
            <a:ext cx="5678424" cy="518464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128" y="2257506"/>
            <a:ext cx="4389120" cy="3762294"/>
          </a:xfrm>
        </p:spPr>
        <p:txBody>
          <a:bodyPr lIns="91440" rIns="91440">
            <a:normAutofit/>
          </a:bodyPr>
          <a:lstStyle>
            <a:lvl1pPr marL="0" indent="0">
              <a:lnSpc>
                <a:spcPct val="108000"/>
              </a:lnSpc>
              <a:spcBef>
                <a:spcPts val="60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91410C-880B-4F5E-8FD7-E52C82055454}" type="datetimeFigureOut">
              <a:rPr lang="en-US" smtClean="0"/>
              <a:t>2/15/2018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F1435E-8B82-4C1F-99D4-69C9B4E22E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31889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960138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spc="200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-1"/>
            <a:ext cx="12188952" cy="4572000"/>
          </a:xfrm>
          <a:solidFill>
            <a:schemeClr val="accent1">
              <a:lumMod val="60000"/>
              <a:lumOff val="40000"/>
            </a:schemeClr>
          </a:solidFill>
        </p:spPr>
        <p:txBody>
          <a:bodyPr lIns="457200" tIns="365760" rIns="45720" bIns="45720"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10600" y="4960138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91410C-880B-4F5E-8FD7-E52C82055454}" type="datetimeFigureOut">
              <a:rPr lang="en-US" smtClean="0"/>
              <a:t>2/15/2018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F1435E-8B82-4C1F-99D4-69C9B4E22EDD}" type="slidenum">
              <a:rPr lang="en-US" smtClean="0"/>
              <a:t>‹#›</a:t>
            </a:fld>
            <a:endParaRPr lang="en-US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3" y="5264106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599407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128" y="2286000"/>
            <a:ext cx="9720073" cy="4023360"/>
          </a:xfrm>
          <a:prstGeom prst="rect">
            <a:avLst/>
          </a:prstGeom>
        </p:spPr>
        <p:txBody>
          <a:bodyPr vert="horz" lIns="45720" tIns="45720" rIns="4572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24129" y="6470704"/>
            <a:ext cx="2154143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fld id="{3E91410C-880B-4F5E-8FD7-E52C82055454}" type="datetimeFigureOut">
              <a:rPr lang="en-US" smtClean="0"/>
              <a:t>2/15/2018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842932" y="6470704"/>
            <a:ext cx="5901459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baseline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837333" y="6470704"/>
            <a:ext cx="973667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fld id="{E1F1435E-8B82-4C1F-99D4-69C9B4E22EDD}" type="slidenum">
              <a:rPr lang="en-US" smtClean="0"/>
              <a:t>‹#›</a:t>
            </a:fld>
            <a:endParaRPr lang="en-US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762000" y="826324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223070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defTabSz="914400" rtl="0" eaLnBrk="1" latinLnBrk="0" hangingPunct="1">
        <a:lnSpc>
          <a:spcPct val="80000"/>
        </a:lnSpc>
        <a:spcBef>
          <a:spcPct val="0"/>
        </a:spcBef>
        <a:buNone/>
        <a:defRPr sz="5000" kern="1200" cap="all" spc="100" baseline="0">
          <a:solidFill>
            <a:schemeClr val="tx1">
              <a:lumMod val="95000"/>
              <a:lumOff val="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Tw Cen MT" panose="020B0602020104020603" pitchFamily="34" charset="0"/>
        <a:buChar char=" 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26517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44805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59436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77724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91440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060704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216152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36245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47741" y="1853597"/>
            <a:ext cx="8671260" cy="38515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88710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PREGNANCY &amp; CHILDBIRTH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COLORECTAL PROBLEMS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923746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Pregnancy-Post Partum </a:t>
            </a: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Constipation </a:t>
            </a:r>
          </a:p>
          <a:p>
            <a:r>
              <a:rPr lang="en-US" dirty="0" smtClean="0"/>
              <a:t>Hemorrhoids </a:t>
            </a:r>
          </a:p>
          <a:p>
            <a:r>
              <a:rPr lang="en-US" dirty="0" smtClean="0"/>
              <a:t>Fissures </a:t>
            </a:r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11680211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EPISIOTOMY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254833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Fecal /Anal Incontinence </a:t>
            </a:r>
            <a:endParaRPr lang="en-US" dirty="0"/>
          </a:p>
        </p:txBody>
      </p:sp>
      <p:sp>
        <p:nvSpPr>
          <p:cNvPr id="6" name="AutoShape 6" descr="Image"/>
          <p:cNvSpPr>
            <a:spLocks noGrp="1" noChangeAspect="1" noChangeArrowheads="1"/>
          </p:cNvSpPr>
          <p:nvPr>
            <p:ph idx="1"/>
          </p:nvPr>
        </p:nvSpPr>
        <p:spPr bwMode="auto"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b="1" dirty="0" smtClean="0"/>
              <a:t>Pregnancy</a:t>
            </a:r>
          </a:p>
          <a:p>
            <a:r>
              <a:rPr lang="en-US" dirty="0"/>
              <a:t> </a:t>
            </a:r>
            <a:r>
              <a:rPr lang="en-US" b="1" dirty="0"/>
              <a:t>Labor</a:t>
            </a:r>
            <a:endParaRPr lang="en-US" dirty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7" name="Rectangle 7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200" b="1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Verdana" panose="020B0604030504040204" pitchFamily="34" charset="0"/>
              </a:rPr>
              <a:t>uscles of the female perineum</a:t>
            </a:r>
            <a:endParaRPr kumimoji="0" lang="en-US" altLang="en-US" sz="11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2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Verdana" panose="020B0604030504040204" pitchFamily="34" charset="0"/>
              </a:rPr>
              <a:t>  </a:t>
            </a:r>
            <a:endParaRPr kumimoji="0" lang="en-US" altLang="en-US" sz="1900" b="0" i="0" u="none" strike="noStrike" cap="none" normalizeH="0" baseline="0" smtClean="0">
              <a:ln>
                <a:noFill/>
              </a:ln>
              <a:solidFill>
                <a:srgbClr val="000000"/>
              </a:solidFill>
              <a:effectLst/>
              <a:latin typeface="Verdana" panose="020B0604030504040204" pitchFamily="34" charset="0"/>
            </a:endParaRPr>
          </a:p>
        </p:txBody>
      </p:sp>
      <p:sp>
        <p:nvSpPr>
          <p:cNvPr id="8" name="AutoShape 8" descr="Image"/>
          <p:cNvSpPr>
            <a:spLocks noChangeAspect="1" noChangeArrowheads="1"/>
          </p:cNvSpPr>
          <p:nvPr/>
        </p:nvSpPr>
        <p:spPr bwMode="auto">
          <a:xfrm>
            <a:off x="0" y="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13747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/>
              <a:t>Vaginal versus cesarean delivery</a:t>
            </a:r>
            <a:r>
              <a:rPr lang="en-US" dirty="0"/>
              <a:t> — The role that vaginal delivery alone plays in the development of fecal incontinence is controversial </a:t>
            </a:r>
            <a:endParaRPr lang="en-US" dirty="0"/>
          </a:p>
          <a:p>
            <a:r>
              <a:rPr lang="en-US" dirty="0" smtClean="0"/>
              <a:t>Other </a:t>
            </a:r>
            <a:r>
              <a:rPr lang="en-US" dirty="0"/>
              <a:t>modifying factors, particularly </a:t>
            </a:r>
            <a:r>
              <a:rPr lang="en-US" b="1" dirty="0"/>
              <a:t>operative vaginal delivery or OASIS</a:t>
            </a:r>
            <a:r>
              <a:rPr lang="en-US" dirty="0"/>
              <a:t>, may increase the risk of fecal incontinence</a:t>
            </a:r>
            <a:r>
              <a:rPr lang="en-US" dirty="0" smtClean="0"/>
              <a:t>.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9274176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2047741"/>
            <a:ext cx="9761113" cy="3782353"/>
          </a:xfrm>
        </p:spPr>
      </p:pic>
    </p:spTree>
    <p:extLst>
      <p:ext uri="{BB962C8B-B14F-4D97-AF65-F5344CB8AC3E}">
        <p14:creationId xmlns:p14="http://schemas.microsoft.com/office/powerpoint/2010/main" val="20888604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Third /</a:t>
            </a:r>
            <a:r>
              <a:rPr lang="en-US" dirty="0" err="1" smtClean="0"/>
              <a:t>Fourt</a:t>
            </a:r>
            <a:r>
              <a:rPr lang="en-US" dirty="0" smtClean="0"/>
              <a:t> Grade Laceration </a:t>
            </a: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Repair </a:t>
            </a:r>
          </a:p>
          <a:p>
            <a:r>
              <a:rPr lang="en-US" dirty="0" smtClean="0"/>
              <a:t>Care </a:t>
            </a:r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408239175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a-IR" dirty="0" smtClean="0"/>
              <a:t>سپاس بی کران                                                      </a:t>
            </a:r>
            <a:br>
              <a:rPr lang="fa-IR" dirty="0" smtClean="0"/>
            </a:b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1690688"/>
            <a:ext cx="10287000" cy="4696257"/>
          </a:xfrm>
        </p:spPr>
      </p:pic>
    </p:spTree>
    <p:extLst>
      <p:ext uri="{BB962C8B-B14F-4D97-AF65-F5344CB8AC3E}">
        <p14:creationId xmlns:p14="http://schemas.microsoft.com/office/powerpoint/2010/main" val="24135236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ntegral">
  <a:themeElements>
    <a:clrScheme name="Integral">
      <a:dk1>
        <a:sysClr val="windowText" lastClr="000000"/>
      </a:dk1>
      <a:lt1>
        <a:sysClr val="window" lastClr="FFFFFF"/>
      </a:lt1>
      <a:dk2>
        <a:srgbClr val="455F51"/>
      </a:dk2>
      <a:lt2>
        <a:srgbClr val="E3DED1"/>
      </a:lt2>
      <a:accent1>
        <a:srgbClr val="99CB38"/>
      </a:accent1>
      <a:accent2>
        <a:srgbClr val="63A537"/>
      </a:accent2>
      <a:accent3>
        <a:srgbClr val="E6D024"/>
      </a:accent3>
      <a:accent4>
        <a:srgbClr val="CC9700"/>
      </a:accent4>
      <a:accent5>
        <a:srgbClr val="4EB3CF"/>
      </a:accent5>
      <a:accent6>
        <a:srgbClr val="378DA6"/>
      </a:accent6>
      <a:hlink>
        <a:srgbClr val="6B9F25"/>
      </a:hlink>
      <a:folHlink>
        <a:srgbClr val="B26B02"/>
      </a:folHlink>
    </a:clrScheme>
    <a:fontScheme name="Integral">
      <a:majorFont>
        <a:latin typeface="Tw Cen MT Condensed" panose="020B0606020104020203"/>
        <a:ea typeface=""/>
        <a:cs typeface=""/>
        <a:font script="Grek" typeface="Calibri"/>
        <a:font script="Cyrl" typeface="Calibri"/>
        <a:font script="Jpan" typeface="メイリオ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Grek" typeface="Calibri"/>
        <a:font script="Cyrl" typeface="Calibri"/>
        <a:font script="Jpan" typeface="メイリオ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Integral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atMod val="100000"/>
                <a:lumMod val="100000"/>
              </a:schemeClr>
            </a:gs>
            <a:gs pos="100000">
              <a:schemeClr val="phClr">
                <a:tint val="61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tint val="100000"/>
                <a:shade val="85000"/>
                <a:satMod val="100000"/>
                <a:lumMod val="100000"/>
              </a:schemeClr>
            </a:gs>
            <a:gs pos="100000">
              <a:schemeClr val="phClr">
                <a:tint val="90000"/>
                <a:shade val="100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2700" dir="5400000" algn="ctr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76200" dist="25400" dir="5400000" algn="ct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contourW="12700" prstMaterial="flat">
            <a:bevelT w="38100" h="44450" prst="angle"/>
            <a:contourClr>
              <a:schemeClr val="phClr">
                <a:shade val="35000"/>
                <a:satMod val="16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85000"/>
            <a:satMod val="125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5000"/>
                <a:shade val="74000"/>
                <a:satMod val="230000"/>
              </a:schemeClr>
              <a:schemeClr val="phClr">
                <a:tint val="92000"/>
                <a:shade val="69000"/>
                <a:satMod val="250000"/>
              </a:schemeClr>
            </a:duotone>
          </a:blip>
          <a:tile tx="0" ty="0" sx="40000" sy="4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ntegral" id="{3577F8C9-A904-41D8-97D2-FD898F53F20E}" vid="{29F68FFC-748B-4FC3-BF39-7F84A6D5840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86</TotalTime>
  <Words>36</Words>
  <Application>Microsoft Office PowerPoint</Application>
  <PresentationFormat>Widescreen</PresentationFormat>
  <Paragraphs>19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5" baseType="lpstr">
      <vt:lpstr>Arial</vt:lpstr>
      <vt:lpstr>Tw Cen MT</vt:lpstr>
      <vt:lpstr>Tw Cen MT Condensed</vt:lpstr>
      <vt:lpstr>Verdana</vt:lpstr>
      <vt:lpstr>Wingdings 3</vt:lpstr>
      <vt:lpstr>Integral</vt:lpstr>
      <vt:lpstr>PowerPoint Presentation</vt:lpstr>
      <vt:lpstr>PREGNANCY &amp; CHILDBIRTH</vt:lpstr>
      <vt:lpstr>Pregnancy-Post Partum </vt:lpstr>
      <vt:lpstr>EPISIOTOMY </vt:lpstr>
      <vt:lpstr>Fecal /Anal Incontinence </vt:lpstr>
      <vt:lpstr>PowerPoint Presentation</vt:lpstr>
      <vt:lpstr>PowerPoint Presentation</vt:lpstr>
      <vt:lpstr>Third /Fourt Grade Laceration </vt:lpstr>
      <vt:lpstr>سپاس بی کران                                                       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PREGNANCY &amp; CHILDBIRTH</dc:title>
  <dc:creator>macair</dc:creator>
  <cp:lastModifiedBy>طيبه خاكباز</cp:lastModifiedBy>
  <cp:revision>10</cp:revision>
  <dcterms:created xsi:type="dcterms:W3CDTF">2018-02-15T02:01:17Z</dcterms:created>
  <dcterms:modified xsi:type="dcterms:W3CDTF">2018-02-15T09:25:33Z</dcterms:modified>
</cp:coreProperties>
</file>