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21"/>
  </p:notesMasterIdLst>
  <p:sldIdLst>
    <p:sldId id="256" r:id="rId2"/>
    <p:sldId id="376" r:id="rId3"/>
    <p:sldId id="349" r:id="rId4"/>
    <p:sldId id="345" r:id="rId5"/>
    <p:sldId id="348" r:id="rId6"/>
    <p:sldId id="363" r:id="rId7"/>
    <p:sldId id="350" r:id="rId8"/>
    <p:sldId id="379" r:id="rId9"/>
    <p:sldId id="380" r:id="rId10"/>
    <p:sldId id="351" r:id="rId11"/>
    <p:sldId id="368" r:id="rId12"/>
    <p:sldId id="356" r:id="rId13"/>
    <p:sldId id="369" r:id="rId14"/>
    <p:sldId id="374" r:id="rId15"/>
    <p:sldId id="375" r:id="rId16"/>
    <p:sldId id="371" r:id="rId17"/>
    <p:sldId id="372" r:id="rId18"/>
    <p:sldId id="373" r:id="rId19"/>
    <p:sldId id="343" r:id="rId20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79" autoAdjust="0"/>
    <p:restoredTop sz="94676" autoAdjust="0"/>
  </p:normalViewPr>
  <p:slideViewPr>
    <p:cSldViewPr>
      <p:cViewPr>
        <p:scale>
          <a:sx n="77" d="100"/>
          <a:sy n="77" d="100"/>
        </p:scale>
        <p:origin x="-1362" y="-3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2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A46E77BD-7665-4EBC-96B3-D6E8643DC9EB}" type="datetimeFigureOut">
              <a:rPr lang="fa-IR" smtClean="0"/>
              <a:pPr/>
              <a:t>05/30/1439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42DD631C-BBB0-4B7A-A374-2ECACE48DE31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283033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11261-18B7-447B-9500-C86A3EA5FC69}" type="datetime8">
              <a:rPr lang="fa-IR" smtClean="0"/>
              <a:pPr/>
              <a:t>فوريه 15، 18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F3920-90AD-4C8C-A7DB-106424C3DC09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72019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BBEDD-022A-4EA0-BA37-79AE5C255258}" type="datetime8">
              <a:rPr lang="fa-IR" smtClean="0"/>
              <a:pPr/>
              <a:t>فوريه 15، 18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F3920-90AD-4C8C-A7DB-106424C3DC09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831308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8C470-385B-45B9-A5F8-A1CE1449566F}" type="datetime8">
              <a:rPr lang="fa-IR" smtClean="0"/>
              <a:pPr/>
              <a:t>فوريه 15، 18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F3920-90AD-4C8C-A7DB-106424C3DC09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327467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E5798-22AA-477C-B1A7-2E6611EEE66E}" type="datetime8">
              <a:rPr lang="fa-IR" smtClean="0"/>
              <a:pPr/>
              <a:t>فوريه 15، 18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F3920-90AD-4C8C-A7DB-106424C3DC09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869932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247A5-9DE2-4162-8E54-643C73CB29CB}" type="datetime8">
              <a:rPr lang="fa-IR" smtClean="0"/>
              <a:pPr/>
              <a:t>فوريه 15، 18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F3920-90AD-4C8C-A7DB-106424C3DC09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230336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FCB12-5D53-4A10-8B79-73F52500D757}" type="datetime8">
              <a:rPr lang="fa-IR" smtClean="0"/>
              <a:pPr/>
              <a:t>فوريه 15، 18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F3920-90AD-4C8C-A7DB-106424C3DC09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485362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FB52F-3504-47B8-B27F-39303D91F395}" type="datetime8">
              <a:rPr lang="fa-IR" smtClean="0"/>
              <a:pPr/>
              <a:t>فوريه 15، 18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F3920-90AD-4C8C-A7DB-106424C3DC09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695484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9E0A7-A6C3-4C91-9121-FB62E10449E7}" type="datetime8">
              <a:rPr lang="fa-IR" smtClean="0"/>
              <a:pPr/>
              <a:t>فوريه 15، 18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F3920-90AD-4C8C-A7DB-106424C3DC09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755803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72E7B-CEC1-4CE7-9344-CCB4390465E0}" type="datetime8">
              <a:rPr lang="fa-IR" smtClean="0"/>
              <a:pPr/>
              <a:t>فوريه 15، 18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F3920-90AD-4C8C-A7DB-106424C3DC09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039604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E7429-1D6A-4E67-BC6D-18636D80A6DA}" type="datetime8">
              <a:rPr lang="fa-IR" smtClean="0"/>
              <a:pPr/>
              <a:t>فوريه 15، 18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F3920-90AD-4C8C-A7DB-106424C3DC09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53518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07E30-0A77-4CEC-B49D-41FA56EFF1B4}" type="datetime8">
              <a:rPr lang="fa-IR" smtClean="0"/>
              <a:pPr/>
              <a:t>فوريه 15، 18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F3920-90AD-4C8C-A7DB-106424C3DC09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009486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2B22B7-469A-42C8-A643-6E6C5CBBF4A5}" type="datetime8">
              <a:rPr lang="fa-IR" smtClean="0"/>
              <a:pPr/>
              <a:t>فوريه 15، 18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1F3920-90AD-4C8C-A7DB-106424C3DC09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89413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20688"/>
            <a:ext cx="7772400" cy="3528391"/>
          </a:xfrm>
        </p:spPr>
        <p:txBody>
          <a:bodyPr>
            <a:normAutofit fontScale="90000"/>
          </a:bodyPr>
          <a:lstStyle/>
          <a:p>
            <a:r>
              <a:rPr lang="fa-IR" sz="5300" dirty="0" smtClean="0">
                <a:solidFill>
                  <a:srgbClr val="00B050"/>
                </a:solidFill>
                <a:cs typeface="B Nazanin" pitchFamily="2" charset="-78"/>
              </a:rPr>
              <a:t>بسمه تعالی</a:t>
            </a:r>
            <a:r>
              <a:rPr lang="fa-IR" dirty="0" smtClean="0">
                <a:cs typeface="B Nazanin" pitchFamily="2" charset="-78"/>
              </a:rPr>
              <a:t/>
            </a:r>
            <a:br>
              <a:rPr lang="fa-IR" dirty="0" smtClean="0">
                <a:cs typeface="B Nazanin" pitchFamily="2" charset="-78"/>
              </a:rPr>
            </a:br>
            <a:r>
              <a:rPr lang="fa-IR" dirty="0">
                <a:cs typeface="B Nazanin" pitchFamily="2" charset="-78"/>
              </a:rPr>
              <a:t/>
            </a:r>
            <a:br>
              <a:rPr lang="fa-IR" dirty="0">
                <a:cs typeface="B Nazanin" pitchFamily="2" charset="-78"/>
              </a:rPr>
            </a:br>
            <a:r>
              <a:rPr lang="fa-IR" dirty="0" smtClean="0">
                <a:cs typeface="B Nazanin" pitchFamily="2" charset="-78"/>
              </a:rPr>
              <a:t/>
            </a:r>
            <a:br>
              <a:rPr lang="fa-IR" dirty="0" smtClean="0">
                <a:cs typeface="B Nazanin" pitchFamily="2" charset="-78"/>
              </a:rPr>
            </a:br>
            <a:r>
              <a:rPr lang="en-US" dirty="0" smtClean="0">
                <a:latin typeface="Castellar" pitchFamily="18" charset="0"/>
                <a:cs typeface="B Nazanin" pitchFamily="2" charset="-78"/>
              </a:rPr>
              <a:t>Medicalization of </a:t>
            </a:r>
            <a:r>
              <a:rPr lang="en-US" dirty="0" smtClean="0">
                <a:latin typeface="Castellar" pitchFamily="18" charset="0"/>
                <a:cs typeface="B Nazanin" pitchFamily="2" charset="-78"/>
              </a:rPr>
              <a:t>sex</a:t>
            </a:r>
            <a:br>
              <a:rPr lang="en-US" dirty="0" smtClean="0">
                <a:latin typeface="Castellar" pitchFamily="18" charset="0"/>
                <a:cs typeface="B Nazanin" pitchFamily="2" charset="-78"/>
              </a:rPr>
            </a:br>
            <a:r>
              <a:rPr lang="fa-IR" dirty="0" smtClean="0">
                <a:latin typeface="Castellar" pitchFamily="18" charset="0"/>
                <a:cs typeface="B Nazanin" pitchFamily="2" charset="-78"/>
              </a:rPr>
              <a:t>&amp;</a:t>
            </a:r>
            <a:r>
              <a:rPr lang="en-US" dirty="0" smtClean="0">
                <a:latin typeface="Castellar" pitchFamily="18" charset="0"/>
                <a:cs typeface="B Nazanin" pitchFamily="2" charset="-78"/>
              </a:rPr>
              <a:t/>
            </a:r>
            <a:br>
              <a:rPr lang="en-US" dirty="0" smtClean="0">
                <a:latin typeface="Castellar" pitchFamily="18" charset="0"/>
                <a:cs typeface="B Nazanin" pitchFamily="2" charset="-78"/>
              </a:rPr>
            </a:br>
            <a:r>
              <a:rPr lang="en-US" sz="2700" dirty="0" smtClean="0">
                <a:latin typeface="Castellar" pitchFamily="18" charset="0"/>
                <a:cs typeface="B Nazanin" pitchFamily="2" charset="-78"/>
              </a:rPr>
              <a:t>Esthetics gynecological procedures</a:t>
            </a:r>
            <a:r>
              <a:rPr lang="fa-IR" dirty="0" smtClean="0">
                <a:cs typeface="B Nazanin" pitchFamily="2" charset="-78"/>
              </a:rPr>
              <a:t/>
            </a:r>
            <a:br>
              <a:rPr lang="fa-IR" dirty="0" smtClean="0">
                <a:cs typeface="B Nazanin" pitchFamily="2" charset="-78"/>
              </a:rPr>
            </a:br>
            <a:endParaRPr lang="fa-IR" dirty="0">
              <a:cs typeface="B Nazanin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640" y="4653136"/>
            <a:ext cx="6400800" cy="1224136"/>
          </a:xfrm>
        </p:spPr>
        <p:txBody>
          <a:bodyPr>
            <a:normAutofit/>
          </a:bodyPr>
          <a:lstStyle/>
          <a:p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دکتر کامبیز عباچی زاده،</a:t>
            </a:r>
            <a:endParaRPr lang="fa-IR" sz="1900" dirty="0" smtClean="0">
              <a:solidFill>
                <a:srgbClr val="FF0000"/>
              </a:solidFill>
              <a:cs typeface="B Nazanin" pitchFamily="2" charset="-78"/>
            </a:endParaRPr>
          </a:p>
          <a:p>
            <a:r>
              <a:rPr lang="fa-IR" sz="1800" dirty="0" smtClean="0">
                <a:solidFill>
                  <a:srgbClr val="FF0000"/>
                </a:solidFill>
                <a:cs typeface="B Nazanin" pitchFamily="2" charset="-78"/>
              </a:rPr>
              <a:t>متخصص پزشکی اجتماعی، دانشیار دانشکده پزشکی شهید بهشتی</a:t>
            </a:r>
            <a:endParaRPr lang="fa-IR" sz="1800" dirty="0">
              <a:solidFill>
                <a:srgbClr val="FF0000"/>
              </a:solidFill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F3920-90AD-4C8C-A7DB-106424C3DC09}" type="slidenum">
              <a:rPr lang="fa-IR" smtClean="0"/>
              <a:pPr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65048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solidFill>
                  <a:srgbClr val="0000FF"/>
                </a:solidFill>
                <a:cs typeface="B Nazanin" pitchFamily="2" charset="-78"/>
              </a:rPr>
              <a:t>پیامد</a:t>
            </a:r>
            <a:endParaRPr lang="fa-IR" dirty="0">
              <a:solidFill>
                <a:srgbClr val="0000FF"/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84784"/>
            <a:ext cx="8219256" cy="4641379"/>
          </a:xfrm>
        </p:spPr>
        <p:txBody>
          <a:bodyPr/>
          <a:lstStyle/>
          <a:p>
            <a:pPr marL="0" indent="0">
              <a:buNone/>
            </a:pPr>
            <a:endParaRPr lang="fa-IR" dirty="0">
              <a:cs typeface="B Nazanin" pitchFamily="2" charset="-78"/>
            </a:endParaRPr>
          </a:p>
          <a:p>
            <a:r>
              <a:rPr lang="fa-IR" dirty="0" smtClean="0">
                <a:cs typeface="B Nazanin" pitchFamily="2" charset="-78"/>
              </a:rPr>
              <a:t>ارزش زدایی از </a:t>
            </a:r>
            <a:r>
              <a:rPr lang="en-US" dirty="0" smtClean="0">
                <a:cs typeface="B Nazanin" pitchFamily="2" charset="-78"/>
              </a:rPr>
              <a:t>intimacy</a:t>
            </a:r>
            <a:r>
              <a:rPr lang="fa-IR" dirty="0" smtClean="0">
                <a:cs typeface="B Nazanin" pitchFamily="2" charset="-78"/>
              </a:rPr>
              <a:t>، </a:t>
            </a:r>
            <a:r>
              <a:rPr lang="en-US" dirty="0" smtClean="0">
                <a:cs typeface="B Nazanin" pitchFamily="2" charset="-78"/>
              </a:rPr>
              <a:t>trust</a:t>
            </a:r>
            <a:r>
              <a:rPr lang="fa-IR" dirty="0" smtClean="0">
                <a:cs typeface="B Nazanin" pitchFamily="2" charset="-78"/>
              </a:rPr>
              <a:t>، و </a:t>
            </a:r>
            <a:r>
              <a:rPr lang="en-US" dirty="0" smtClean="0">
                <a:cs typeface="B Nazanin" pitchFamily="2" charset="-78"/>
              </a:rPr>
              <a:t>romance</a:t>
            </a:r>
          </a:p>
          <a:p>
            <a:endParaRPr lang="fa-IR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F3920-90AD-4C8C-A7DB-106424C3DC09}" type="slidenum">
              <a:rPr lang="fa-IR" smtClean="0"/>
              <a:pPr/>
              <a:t>10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206041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>
                <a:solidFill>
                  <a:srgbClr val="0000FF"/>
                </a:solidFill>
                <a:cs typeface="B Nazanin" pitchFamily="2" charset="-78"/>
              </a:rPr>
              <a:t>تغییر در انتظارات</a:t>
            </a:r>
            <a:endParaRPr lang="fa-IR" b="1" dirty="0">
              <a:solidFill>
                <a:srgbClr val="0000FF"/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dirty="0" smtClean="0">
                <a:cs typeface="B Nazanin" pitchFamily="2" charset="-78"/>
              </a:rPr>
              <a:t>مردان </a:t>
            </a:r>
            <a:r>
              <a:rPr lang="fa-IR" dirty="0" smtClean="0">
                <a:cs typeface="B Nazanin" pitchFamily="2" charset="-78"/>
              </a:rPr>
              <a:t>نرمال</a:t>
            </a:r>
          </a:p>
          <a:p>
            <a:r>
              <a:rPr lang="fa-IR" dirty="0" smtClean="0">
                <a:cs typeface="B Nazanin" pitchFamily="2" charset="-78"/>
              </a:rPr>
              <a:t>احساس </a:t>
            </a:r>
            <a:r>
              <a:rPr lang="fa-IR" dirty="0">
                <a:cs typeface="B Nazanin" pitchFamily="2" charset="-78"/>
              </a:rPr>
              <a:t>عدم </a:t>
            </a:r>
            <a:r>
              <a:rPr lang="fa-IR" dirty="0" smtClean="0">
                <a:cs typeface="B Nazanin" pitchFamily="2" charset="-78"/>
              </a:rPr>
              <a:t>کفایت</a:t>
            </a:r>
            <a:endParaRPr lang="fa-IR" dirty="0" smtClean="0">
              <a:cs typeface="B Nazanin" pitchFamily="2" charset="-78"/>
            </a:endParaRPr>
          </a:p>
          <a:p>
            <a:r>
              <a:rPr lang="fa-IR" dirty="0">
                <a:cs typeface="B Nazanin" pitchFamily="2" charset="-78"/>
              </a:rPr>
              <a:t>افزایش انتظارات بخصوص در افراد میانسال </a:t>
            </a:r>
          </a:p>
          <a:p>
            <a:endParaRPr lang="fa-IR" dirty="0">
              <a:cs typeface="B Nazanin" pitchFamily="2" charset="-78"/>
            </a:endParaRPr>
          </a:p>
          <a:p>
            <a:endParaRPr lang="fa-IR" dirty="0" smtClean="0">
              <a:cs typeface="B Nazanin" pitchFamily="2" charset="-78"/>
            </a:endParaRPr>
          </a:p>
          <a:p>
            <a:endParaRPr lang="fa-IR" dirty="0" smtClean="0">
              <a:cs typeface="B Nazanin" pitchFamily="2" charset="-78"/>
            </a:endParaRPr>
          </a:p>
          <a:p>
            <a:r>
              <a:rPr lang="en-US" dirty="0" smtClean="0">
                <a:cs typeface="B Nazanin" pitchFamily="2" charset="-78"/>
              </a:rPr>
              <a:t>Cheap source of Viagra</a:t>
            </a:r>
            <a:r>
              <a:rPr lang="fa-IR" dirty="0" smtClean="0">
                <a:cs typeface="B Nazanin" pitchFamily="2" charset="-78"/>
              </a:rPr>
              <a:t>: امکان ارتقای عملکرد</a:t>
            </a:r>
          </a:p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F3920-90AD-4C8C-A7DB-106424C3DC09}" type="slidenum">
              <a:rPr lang="fa-IR" smtClean="0"/>
              <a:pPr/>
              <a:t>11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776084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>
                <a:solidFill>
                  <a:srgbClr val="0000FF"/>
                </a:solidFill>
                <a:cs typeface="B Nazanin" pitchFamily="2" charset="-78"/>
              </a:rPr>
              <a:t>نقش صنایع دارویی</a:t>
            </a:r>
            <a:endParaRPr lang="fa-IR" b="1" dirty="0">
              <a:solidFill>
                <a:srgbClr val="0000FF"/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Hypoactive love disorder</a:t>
            </a:r>
          </a:p>
          <a:p>
            <a:pPr algn="l" rtl="0"/>
            <a:r>
              <a:rPr lang="en-US" dirty="0" smtClean="0"/>
              <a:t>Hypoactive sexual desire disorder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F3920-90AD-4C8C-A7DB-106424C3DC09}" type="slidenum">
              <a:rPr lang="fa-IR" smtClean="0"/>
              <a:pPr/>
              <a:t>12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252529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F3920-90AD-4C8C-A7DB-106424C3DC09}" type="slidenum">
              <a:rPr lang="fa-IR" smtClean="0"/>
              <a:pPr/>
              <a:t>13</a:t>
            </a:fld>
            <a:endParaRPr lang="fa-IR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83208"/>
            <a:ext cx="4241031" cy="6441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pPr lvl="1" algn="ctr" rtl="1">
              <a:spcBef>
                <a:spcPct val="0"/>
              </a:spcBef>
            </a:pPr>
            <a:r>
              <a:rPr lang="en-US" sz="3200" dirty="0" smtClean="0">
                <a:solidFill>
                  <a:srgbClr val="0000FF"/>
                </a:solidFill>
              </a:rPr>
              <a:t>Joseph E. Davis </a:t>
            </a:r>
            <a:r>
              <a:rPr lang="fa-IR" sz="3200" dirty="0" smtClean="0">
                <a:cs typeface="B Nazanin" pitchFamily="2" charset="-78"/>
              </a:rPr>
              <a:t/>
            </a:r>
            <a:br>
              <a:rPr lang="fa-IR" sz="3200" dirty="0" smtClean="0">
                <a:cs typeface="B Nazanin" pitchFamily="2" charset="-78"/>
              </a:rPr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052736"/>
            <a:ext cx="8147248" cy="5073427"/>
          </a:xfrm>
        </p:spPr>
        <p:txBody>
          <a:bodyPr>
            <a:normAutofit/>
          </a:bodyPr>
          <a:lstStyle/>
          <a:p>
            <a:pPr marL="0" indent="0" algn="l" rtl="0">
              <a:buNone/>
            </a:pPr>
            <a:r>
              <a:rPr lang="en-US" i="1" dirty="0" smtClean="0"/>
              <a:t>We </a:t>
            </a:r>
            <a:r>
              <a:rPr lang="en-US" i="1" dirty="0"/>
              <a:t>can all fear the </a:t>
            </a:r>
            <a:r>
              <a:rPr lang="en-US" i="1" u="sng" dirty="0"/>
              <a:t>medicalization of </a:t>
            </a:r>
            <a:r>
              <a:rPr lang="en-US" i="1" u="sng" dirty="0" smtClean="0"/>
              <a:t>love</a:t>
            </a:r>
            <a:r>
              <a:rPr lang="en-US" dirty="0" smtClean="0"/>
              <a:t>. </a:t>
            </a:r>
          </a:p>
          <a:p>
            <a:pPr marL="0" indent="0" algn="l" rtl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F3920-90AD-4C8C-A7DB-106424C3DC09}" type="slidenum">
              <a:rPr lang="fa-IR" smtClean="0"/>
              <a:pPr/>
              <a:t>14</a:t>
            </a:fld>
            <a:endParaRPr lang="fa-IR"/>
          </a:p>
        </p:txBody>
      </p:sp>
      <p:pic>
        <p:nvPicPr>
          <p:cNvPr id="7" name="Picture 2" descr="Image result for medicalization of lov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492896"/>
            <a:ext cx="3984377" cy="263253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181891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pPr lvl="1" algn="ctr" rtl="1">
              <a:spcBef>
                <a:spcPct val="0"/>
              </a:spcBef>
            </a:pPr>
            <a:r>
              <a:rPr lang="en-US" sz="3200" dirty="0" smtClean="0">
                <a:solidFill>
                  <a:srgbClr val="0000FF"/>
                </a:solidFill>
              </a:rPr>
              <a:t>Joseph E. Davis </a:t>
            </a:r>
            <a:r>
              <a:rPr lang="fa-IR" sz="3200" dirty="0" smtClean="0">
                <a:cs typeface="B Nazanin" pitchFamily="2" charset="-78"/>
              </a:rPr>
              <a:t/>
            </a:r>
            <a:br>
              <a:rPr lang="fa-IR" sz="3200" dirty="0" smtClean="0">
                <a:cs typeface="B Nazanin" pitchFamily="2" charset="-78"/>
              </a:rPr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052736"/>
            <a:ext cx="8147248" cy="5073427"/>
          </a:xfrm>
        </p:spPr>
        <p:txBody>
          <a:bodyPr>
            <a:normAutofit/>
          </a:bodyPr>
          <a:lstStyle/>
          <a:p>
            <a:pPr marL="0" indent="0" algn="l" rtl="0">
              <a:buNone/>
            </a:pPr>
            <a:endParaRPr lang="en-US" dirty="0"/>
          </a:p>
          <a:p>
            <a:pPr algn="l" rtl="0"/>
            <a:r>
              <a:rPr lang="en-US" dirty="0"/>
              <a:t>Evans portrays love as an outer limit for the process of </a:t>
            </a:r>
            <a:r>
              <a:rPr lang="en-US" dirty="0" err="1"/>
              <a:t>medicalization</a:t>
            </a:r>
            <a:r>
              <a:rPr lang="en-US" dirty="0"/>
              <a:t>—a </a:t>
            </a:r>
            <a:r>
              <a:rPr lang="en-US" b="1" u="sng" dirty="0" smtClean="0">
                <a:solidFill>
                  <a:srgbClr val="FF0000"/>
                </a:solidFill>
              </a:rPr>
              <a:t>bright red </a:t>
            </a:r>
            <a:r>
              <a:rPr lang="en-US" b="1" u="sng" dirty="0">
                <a:solidFill>
                  <a:srgbClr val="FF0000"/>
                </a:solidFill>
              </a:rPr>
              <a:t>line </a:t>
            </a:r>
            <a:r>
              <a:rPr lang="en-US" dirty="0"/>
              <a:t>that simply should not be crossed.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F3920-90AD-4C8C-A7DB-106424C3DC09}" type="slidenum">
              <a:rPr lang="fa-IR" smtClean="0"/>
              <a:pPr/>
              <a:t>15</a:t>
            </a:fld>
            <a:endParaRPr lang="fa-IR"/>
          </a:p>
        </p:txBody>
      </p:sp>
      <p:pic>
        <p:nvPicPr>
          <p:cNvPr id="14338" name="Picture 2" descr="Image result for medicalization of lov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3789040"/>
            <a:ext cx="3853780" cy="240550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225045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>
                <a:solidFill>
                  <a:srgbClr val="0000FF"/>
                </a:solidFill>
                <a:cs typeface="B Nazanin" pitchFamily="2" charset="-78"/>
              </a:rPr>
              <a:t>پدیده های دیگر</a:t>
            </a:r>
            <a:endParaRPr lang="en-US" b="1" dirty="0">
              <a:solidFill>
                <a:srgbClr val="0000FF"/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>
                <a:latin typeface="+mj-lt"/>
                <a:cs typeface="B Nazanin" pitchFamily="2" charset="-78"/>
              </a:rPr>
              <a:t>بارداری و زایمان + + +</a:t>
            </a:r>
          </a:p>
          <a:p>
            <a:r>
              <a:rPr lang="fa-IR" dirty="0" smtClean="0">
                <a:latin typeface="+mj-lt"/>
                <a:cs typeface="B Nazanin" pitchFamily="2" charset="-78"/>
              </a:rPr>
              <a:t>افسردگی + - -</a:t>
            </a:r>
          </a:p>
          <a:p>
            <a:r>
              <a:rPr lang="fa-IR" dirty="0" smtClean="0">
                <a:latin typeface="+mj-lt"/>
                <a:cs typeface="B Nazanin" pitchFamily="2" charset="-78"/>
              </a:rPr>
              <a:t>تغذیه - - -</a:t>
            </a:r>
          </a:p>
          <a:p>
            <a:r>
              <a:rPr lang="fa-IR" dirty="0" smtClean="0">
                <a:latin typeface="+mj-lt"/>
                <a:cs typeface="B Nazanin" pitchFamily="2" charset="-78"/>
              </a:rPr>
              <a:t>اعتیاد + + </a:t>
            </a:r>
            <a:r>
              <a:rPr lang="fa-IR" dirty="0" smtClean="0">
                <a:latin typeface="+mj-lt"/>
                <a:cs typeface="B Nazanin" pitchFamily="2" charset="-78"/>
              </a:rPr>
              <a:t>-</a:t>
            </a:r>
            <a:endParaRPr lang="fa-IR" dirty="0" smtClean="0">
              <a:latin typeface="+mj-lt"/>
              <a:cs typeface="B Nazanin" pitchFamily="2" charset="-78"/>
            </a:endParaRPr>
          </a:p>
          <a:p>
            <a:endParaRPr lang="fa-IR" dirty="0">
              <a:latin typeface="+mj-lt"/>
              <a:cs typeface="B Nazanin" pitchFamily="2" charset="-78"/>
            </a:endParaRPr>
          </a:p>
          <a:p>
            <a:r>
              <a:rPr lang="fa-IR" b="1" dirty="0" smtClean="0">
                <a:solidFill>
                  <a:srgbClr val="0070C0"/>
                </a:solidFill>
                <a:latin typeface="+mj-lt"/>
                <a:cs typeface="B Nazanin" pitchFamily="2" charset="-78"/>
              </a:rPr>
              <a:t>معتاد بیمار است نه مجرم.</a:t>
            </a:r>
            <a:endParaRPr lang="en-US" b="1" dirty="0">
              <a:solidFill>
                <a:srgbClr val="0070C0"/>
              </a:solidFill>
              <a:latin typeface="+mj-lt"/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F3920-90AD-4C8C-A7DB-106424C3DC09}" type="slidenum">
              <a:rPr lang="fa-IR" smtClean="0"/>
              <a:pPr/>
              <a:t>16</a:t>
            </a:fld>
            <a:endParaRPr lang="fa-IR"/>
          </a:p>
        </p:txBody>
      </p:sp>
      <p:pic>
        <p:nvPicPr>
          <p:cNvPr id="6" name="Picture 2" descr="Image result for good or ba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420888"/>
            <a:ext cx="3275856" cy="313651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rgbClr val="0000FF"/>
                </a:solidFill>
              </a:rPr>
              <a:t>Medicalization</a:t>
            </a:r>
            <a:r>
              <a:rPr lang="en-US" b="1" dirty="0" smtClean="0">
                <a:solidFill>
                  <a:srgbClr val="0000FF"/>
                </a:solidFill>
              </a:rPr>
              <a:t> of sex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fa-IR" sz="3600" dirty="0" smtClean="0">
                <a:cs typeface="B Nazanin" pitchFamily="2" charset="-78"/>
              </a:rPr>
              <a:t>لزوم توجه به نقاط قوت این پدیده</a:t>
            </a:r>
          </a:p>
          <a:p>
            <a:pPr marL="514350" indent="-514350">
              <a:buFont typeface="+mj-lt"/>
              <a:buAutoNum type="arabicPeriod"/>
            </a:pPr>
            <a:r>
              <a:rPr lang="fa-IR" b="1" dirty="0" smtClean="0">
                <a:solidFill>
                  <a:srgbClr val="0070C0"/>
                </a:solidFill>
                <a:cs typeface="B Nazanin" pitchFamily="2" charset="-78"/>
              </a:rPr>
              <a:t>لزوم توجه به تقاضای القایی خدمات و هزینه ها برای نظام سلامت بخصوص در حیطه دارو و تجهیزات پزشکی</a:t>
            </a:r>
          </a:p>
          <a:p>
            <a:pPr marL="742950" indent="-742950">
              <a:buFont typeface="+mj-lt"/>
              <a:buAutoNum type="arabicPeriod"/>
            </a:pPr>
            <a:r>
              <a:rPr lang="fa-IR" sz="3600" dirty="0" smtClean="0">
                <a:cs typeface="B Nazanin" pitchFamily="2" charset="-78"/>
              </a:rPr>
              <a:t>جایگاه دانش روانشناسی و ارتقای مهارت های اجتماعی برای حل مسائل</a:t>
            </a:r>
          </a:p>
          <a:p>
            <a:pPr marL="514350" indent="-514350">
              <a:buFont typeface="+mj-lt"/>
              <a:buAutoNum type="arabicPeriod"/>
            </a:pPr>
            <a:r>
              <a:rPr lang="fa-IR" b="1" dirty="0" smtClean="0">
                <a:solidFill>
                  <a:srgbClr val="0070C0"/>
                </a:solidFill>
                <a:cs typeface="B Nazanin" pitchFamily="2" charset="-78"/>
              </a:rPr>
              <a:t>جایگاه دانش علوم اجتماعی  </a:t>
            </a:r>
            <a:endParaRPr lang="en-US" b="1" dirty="0">
              <a:solidFill>
                <a:srgbClr val="0070C0"/>
              </a:solidFill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F3920-90AD-4C8C-A7DB-106424C3DC09}" type="slidenum">
              <a:rPr lang="fa-IR" smtClean="0"/>
              <a:pPr/>
              <a:t>17</a:t>
            </a:fld>
            <a:endParaRPr lang="fa-IR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b="1" dirty="0" smtClean="0">
                <a:solidFill>
                  <a:srgbClr val="0000FF"/>
                </a:solidFill>
                <a:cs typeface="B Nazanin" pitchFamily="2" charset="-78"/>
              </a:rPr>
              <a:t>رویکرد کشورهای مختلف </a:t>
            </a:r>
            <a:r>
              <a:rPr lang="fa-IR" dirty="0" smtClean="0"/>
              <a:t/>
            </a:r>
            <a:br>
              <a:rPr lang="fa-IR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buNone/>
            </a:pPr>
            <a:r>
              <a:rPr lang="fa-IR" dirty="0" smtClean="0"/>
              <a:t>”</a:t>
            </a:r>
            <a:r>
              <a:rPr lang="en-US" dirty="0" smtClean="0"/>
              <a:t>Community Sexual and Reproductive Health</a:t>
            </a:r>
            <a:r>
              <a:rPr lang="fa-IR" dirty="0" smtClean="0"/>
              <a:t>“</a:t>
            </a:r>
          </a:p>
          <a:p>
            <a:pPr algn="l" rtl="0"/>
            <a:endParaRPr lang="fa-IR" dirty="0" smtClean="0"/>
          </a:p>
          <a:p>
            <a:r>
              <a:rPr lang="fa-IR" dirty="0" smtClean="0">
                <a:cs typeface="B Nazanin" pitchFamily="2" charset="-78"/>
              </a:rPr>
              <a:t>انگلستان</a:t>
            </a:r>
          </a:p>
          <a:p>
            <a:r>
              <a:rPr lang="fa-IR" dirty="0" smtClean="0">
                <a:cs typeface="B Nazanin" pitchFamily="2" charset="-78"/>
              </a:rPr>
              <a:t>از سال 2010</a:t>
            </a:r>
            <a:endParaRPr lang="en-US" dirty="0" smtClean="0">
              <a:cs typeface="B Nazanin" pitchFamily="2" charset="-78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F3920-90AD-4C8C-A7DB-106424C3DC09}" type="slidenum">
              <a:rPr lang="fa-IR" smtClean="0"/>
              <a:pPr/>
              <a:t>18</a:t>
            </a:fld>
            <a:endParaRPr lang="fa-IR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4018458"/>
          </a:xfrm>
        </p:spPr>
        <p:txBody>
          <a:bodyPr/>
          <a:lstStyle/>
          <a:p>
            <a:r>
              <a:rPr lang="fa-IR" dirty="0" smtClean="0">
                <a:solidFill>
                  <a:srgbClr val="FF0000"/>
                </a:solidFill>
                <a:cs typeface="B Nazanin" pitchFamily="2" charset="-78"/>
              </a:rPr>
              <a:t>تشکر از توجه شما</a:t>
            </a:r>
            <a:endParaRPr lang="fa-IR" dirty="0">
              <a:solidFill>
                <a:srgbClr val="FF0000"/>
              </a:solidFill>
              <a:cs typeface="B Nazanin" pitchFamily="2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F3920-90AD-4C8C-A7DB-106424C3DC09}" type="slidenum">
              <a:rPr lang="fa-IR" smtClean="0"/>
              <a:pPr/>
              <a:t>19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739314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922114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0000FF"/>
                </a:solidFill>
                <a:cs typeface="B Nazanin" pitchFamily="2" charset="-78"/>
              </a:rPr>
              <a:t>Gynecological surgical procedures</a:t>
            </a:r>
            <a:r>
              <a:rPr lang="fa-IR" dirty="0">
                <a:cs typeface="B Nazanin" pitchFamily="2" charset="-78"/>
              </a:rPr>
              <a:t/>
            </a:r>
            <a:br>
              <a:rPr lang="fa-IR" dirty="0">
                <a:cs typeface="B Nazanin" pitchFamily="2" charset="-78"/>
              </a:rPr>
            </a:br>
            <a:endParaRPr lang="fa-IR" b="1" dirty="0">
              <a:solidFill>
                <a:srgbClr val="0000FF"/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/>
          </a:bodyPr>
          <a:lstStyle/>
          <a:p>
            <a:pPr>
              <a:buNone/>
            </a:pPr>
            <a:endParaRPr lang="en-US" dirty="0" smtClean="0">
              <a:cs typeface="B Nazanin" pitchFamily="2" charset="-78"/>
            </a:endParaRPr>
          </a:p>
          <a:p>
            <a:r>
              <a:rPr lang="fa-IR" dirty="0" smtClean="0">
                <a:cs typeface="B Nazanin" pitchFamily="2" charset="-78"/>
              </a:rPr>
              <a:t>شامل:</a:t>
            </a:r>
          </a:p>
          <a:p>
            <a:pPr algn="l"/>
            <a:r>
              <a:rPr lang="fa-IR" dirty="0" smtClean="0">
                <a:cs typeface="B Nazanin" pitchFamily="2" charset="-78"/>
              </a:rPr>
              <a:t> </a:t>
            </a:r>
            <a:r>
              <a:rPr lang="en-US" dirty="0" err="1" smtClean="0">
                <a:cs typeface="B Nazanin" pitchFamily="2" charset="-78"/>
              </a:rPr>
              <a:t>Labioplasty</a:t>
            </a:r>
            <a:r>
              <a:rPr lang="en-US" dirty="0" smtClean="0">
                <a:cs typeface="B Nazanin" pitchFamily="2" charset="-78"/>
              </a:rPr>
              <a:t>- </a:t>
            </a:r>
            <a:r>
              <a:rPr lang="en-US" dirty="0" err="1" smtClean="0">
                <a:cs typeface="B Nazanin" pitchFamily="2" charset="-78"/>
              </a:rPr>
              <a:t>Vulvoplasty</a:t>
            </a:r>
            <a:r>
              <a:rPr lang="en-US" dirty="0" smtClean="0">
                <a:cs typeface="B Nazanin" pitchFamily="2" charset="-78"/>
              </a:rPr>
              <a:t>- clitoral repositioning – Tightening of vaginal muscle and supportive </a:t>
            </a:r>
            <a:r>
              <a:rPr lang="en-US" dirty="0" smtClean="0">
                <a:cs typeface="B Nazanin" pitchFamily="2" charset="-78"/>
              </a:rPr>
              <a:t>tissue</a:t>
            </a:r>
            <a:endParaRPr lang="en-US" dirty="0" smtClean="0"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F3920-90AD-4C8C-A7DB-106424C3DC09}" type="slidenum">
              <a:rPr lang="fa-IR" smtClean="0"/>
              <a:pPr/>
              <a:t>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007501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solidFill>
                  <a:srgbClr val="0000FF"/>
                </a:solidFill>
                <a:cs typeface="B Nazanin" pitchFamily="2" charset="-78"/>
              </a:rPr>
              <a:t>تعریف </a:t>
            </a:r>
            <a:r>
              <a:rPr lang="en-US" dirty="0" smtClean="0">
                <a:solidFill>
                  <a:srgbClr val="0000FF"/>
                </a:solidFill>
                <a:cs typeface="B Nazanin" pitchFamily="2" charset="-78"/>
              </a:rPr>
              <a:t>“Medicalization”</a:t>
            </a:r>
            <a:endParaRPr lang="fa-IR" dirty="0">
              <a:solidFill>
                <a:srgbClr val="0000FF"/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a-IR" dirty="0" smtClean="0">
                <a:cs typeface="B Nazanin" pitchFamily="2" charset="-78"/>
              </a:rPr>
              <a:t>فر آیندی  است که</a:t>
            </a:r>
          </a:p>
          <a:p>
            <a:pPr lvl="1"/>
            <a:r>
              <a:rPr lang="fa-IR" sz="3200" dirty="0" smtClean="0">
                <a:cs typeface="B Nazanin" pitchFamily="2" charset="-78"/>
              </a:rPr>
              <a:t>اعمال می شود روی رفتارها، تجارب جسمی، وقایع روانی</a:t>
            </a:r>
          </a:p>
          <a:p>
            <a:pPr lvl="1"/>
            <a:r>
              <a:rPr lang="fa-IR" sz="3200" dirty="0" smtClean="0">
                <a:cs typeface="B Nazanin" pitchFamily="2" charset="-78"/>
              </a:rPr>
              <a:t>قبلا در حیطه پزشکی و درمانهای آن قرار نداشتند.</a:t>
            </a:r>
          </a:p>
          <a:p>
            <a:pPr lvl="1"/>
            <a:r>
              <a:rPr lang="fa-IR" sz="3200" dirty="0" smtClean="0">
                <a:cs typeface="B Nazanin" pitchFamily="2" charset="-78"/>
              </a:rPr>
              <a:t>با وارد کردن درمانها و رویکردهای پزشکی به آن</a:t>
            </a:r>
          </a:p>
          <a:p>
            <a:pPr lvl="1"/>
            <a:endParaRPr lang="fa-IR" sz="3200" dirty="0" smtClean="0">
              <a:cs typeface="B Nazanin" pitchFamily="2" charset="-78"/>
            </a:endParaRPr>
          </a:p>
          <a:p>
            <a:pPr lvl="1"/>
            <a:r>
              <a:rPr lang="fa-IR" sz="3200" dirty="0" smtClean="0">
                <a:cs typeface="B Nazanin" pitchFamily="2" charset="-78"/>
              </a:rPr>
              <a:t>مفهوم جامعه شناسی</a:t>
            </a:r>
          </a:p>
          <a:p>
            <a:pPr lvl="1"/>
            <a:endParaRPr lang="fa-IR" sz="3200" dirty="0" smtClean="0">
              <a:cs typeface="B Nazanin" pitchFamily="2" charset="-78"/>
            </a:endParaRPr>
          </a:p>
          <a:p>
            <a:pPr lvl="1"/>
            <a:r>
              <a:rPr lang="en-US" sz="3200" dirty="0" smtClean="0"/>
              <a:t>Joseph E. Davis </a:t>
            </a:r>
            <a:endParaRPr lang="fa-IR" sz="3200" dirty="0" smtClean="0">
              <a:cs typeface="B Nazanin" pitchFamily="2" charset="-78"/>
            </a:endParaRPr>
          </a:p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F3920-90AD-4C8C-A7DB-106424C3DC09}" type="slidenum">
              <a:rPr lang="fa-IR" smtClean="0"/>
              <a:pPr/>
              <a:t>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306127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>
                <a:solidFill>
                  <a:srgbClr val="0000FF"/>
                </a:solidFill>
                <a:cs typeface="B Nazanin" pitchFamily="2" charset="-78"/>
              </a:rPr>
              <a:t>پزشکی شدن </a:t>
            </a:r>
            <a:r>
              <a:rPr lang="en-US" dirty="0" smtClean="0">
                <a:solidFill>
                  <a:srgbClr val="0000FF"/>
                </a:solidFill>
                <a:cs typeface="B Nazanin" pitchFamily="2" charset="-78"/>
              </a:rPr>
              <a:t>sex</a:t>
            </a:r>
            <a:r>
              <a:rPr lang="fa-IR" dirty="0" smtClean="0">
                <a:solidFill>
                  <a:srgbClr val="0000FF"/>
                </a:solidFill>
                <a:cs typeface="B Nazanin" pitchFamily="2" charset="-78"/>
              </a:rPr>
              <a:t> </a:t>
            </a:r>
            <a:br>
              <a:rPr lang="fa-IR" dirty="0" smtClean="0">
                <a:solidFill>
                  <a:srgbClr val="0000FF"/>
                </a:solidFill>
                <a:cs typeface="B Nazanin" pitchFamily="2" charset="-78"/>
              </a:rPr>
            </a:br>
            <a:r>
              <a:rPr lang="fa-IR" dirty="0" smtClean="0">
                <a:solidFill>
                  <a:srgbClr val="0000FF"/>
                </a:solidFill>
                <a:cs typeface="B Nazanin" pitchFamily="2" charset="-78"/>
              </a:rPr>
              <a:t>(قرن نوزدهم)</a:t>
            </a:r>
            <a:endParaRPr lang="fa-IR" dirty="0">
              <a:solidFill>
                <a:srgbClr val="0000FF"/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>
                <a:cs typeface="B Nazanin" pitchFamily="2" charset="-78"/>
              </a:rPr>
              <a:t>رفتارهای جنسی (</a:t>
            </a:r>
            <a:r>
              <a:rPr lang="fa-IR" b="1" dirty="0" smtClean="0">
                <a:solidFill>
                  <a:srgbClr val="FF0000"/>
                </a:solidFill>
                <a:cs typeface="B Nazanin" pitchFamily="2" charset="-78"/>
              </a:rPr>
              <a:t>قابل پذیرش، انحراف</a:t>
            </a:r>
            <a:r>
              <a:rPr lang="fa-IR" dirty="0" smtClean="0">
                <a:cs typeface="B Nazanin" pitchFamily="2" charset="-78"/>
              </a:rPr>
              <a:t>): </a:t>
            </a:r>
          </a:p>
          <a:p>
            <a:pPr lvl="1"/>
            <a:r>
              <a:rPr lang="fa-IR" dirty="0" smtClean="0">
                <a:cs typeface="B Nazanin" pitchFamily="2" charset="-78"/>
              </a:rPr>
              <a:t>تعیین توسط برچسب های اجتماعی (نقش فرهنگ، اخلاق و مذهب)</a:t>
            </a:r>
          </a:p>
          <a:p>
            <a:endParaRPr lang="fa-IR" dirty="0">
              <a:cs typeface="B Nazanin" pitchFamily="2" charset="-78"/>
            </a:endParaRPr>
          </a:p>
          <a:p>
            <a:r>
              <a:rPr lang="fa-IR" b="1" dirty="0" smtClean="0">
                <a:solidFill>
                  <a:srgbClr val="FF0000"/>
                </a:solidFill>
                <a:cs typeface="B Nazanin" pitchFamily="2" charset="-78"/>
              </a:rPr>
              <a:t>نقش پزشکان</a:t>
            </a:r>
            <a:r>
              <a:rPr lang="fa-IR" dirty="0" smtClean="0">
                <a:cs typeface="B Nazanin" pitchFamily="2" charset="-78"/>
              </a:rPr>
              <a:t>: </a:t>
            </a:r>
            <a:r>
              <a:rPr lang="fa-IR" sz="2800" dirty="0" smtClean="0">
                <a:cs typeface="B Nazanin" pitchFamily="2" charset="-78"/>
              </a:rPr>
              <a:t>نشان دادن پیامدهای نامطلوب رفتارهای انحرافی</a:t>
            </a:r>
            <a:endParaRPr lang="fa-IR" sz="2800" dirty="0"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F3920-90AD-4C8C-A7DB-106424C3DC09}" type="slidenum">
              <a:rPr lang="fa-IR" smtClean="0"/>
              <a:pPr/>
              <a:t>4</a:t>
            </a:fld>
            <a:endParaRPr lang="fa-IR"/>
          </a:p>
        </p:txBody>
      </p:sp>
      <p:pic>
        <p:nvPicPr>
          <p:cNvPr id="16386" name="Picture 2" descr="Image result for nineteen centur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933056"/>
            <a:ext cx="6300192" cy="252007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712306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>
                <a:solidFill>
                  <a:srgbClr val="0000FF"/>
                </a:solidFill>
                <a:cs typeface="B Nazanin" pitchFamily="2" charset="-78"/>
              </a:rPr>
              <a:t>اوایل قرن بیستم</a:t>
            </a:r>
            <a:endParaRPr lang="fa-IR" b="1" dirty="0">
              <a:solidFill>
                <a:srgbClr val="0000FF"/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>
                <a:cs typeface="B Nazanin" pitchFamily="2" charset="-78"/>
              </a:rPr>
              <a:t>انحراف غیر قابل پذیرش ...... اختلال قابل درمان</a:t>
            </a:r>
          </a:p>
          <a:p>
            <a:endParaRPr lang="fa-IR" dirty="0">
              <a:cs typeface="B Nazanin" pitchFamily="2" charset="-78"/>
            </a:endParaRPr>
          </a:p>
          <a:p>
            <a:r>
              <a:rPr lang="fa-IR" dirty="0" smtClean="0">
                <a:cs typeface="B Nazanin" pitchFamily="2" charset="-78"/>
              </a:rPr>
              <a:t>در ادامه ..... جنبش روانکاوی ... رواندرمانی شناختی</a:t>
            </a:r>
            <a:endParaRPr lang="fa-IR" dirty="0"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15362" name="Picture 2" descr="Image result for twentieth century freud psychoanalysi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3861048"/>
            <a:ext cx="3257600" cy="217173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737700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>
                <a:solidFill>
                  <a:srgbClr val="0000FF"/>
                </a:solidFill>
                <a:cs typeface="B Nazanin" pitchFamily="2" charset="-78"/>
              </a:rPr>
              <a:t>اواخر قرن بیستم</a:t>
            </a:r>
            <a:endParaRPr lang="fa-IR" b="1" dirty="0">
              <a:solidFill>
                <a:srgbClr val="0000FF"/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>
                <a:cs typeface="B Nazanin" pitchFamily="2" charset="-78"/>
              </a:rPr>
              <a:t>شروع روند </a:t>
            </a:r>
            <a:r>
              <a:rPr lang="en-US" dirty="0" smtClean="0">
                <a:cs typeface="B Nazanin" pitchFamily="2" charset="-78"/>
              </a:rPr>
              <a:t>Medicalization</a:t>
            </a:r>
            <a:endParaRPr lang="fa-IR" dirty="0">
              <a:cs typeface="B Nazanin" pitchFamily="2" charset="-78"/>
            </a:endParaRPr>
          </a:p>
          <a:p>
            <a:pPr marL="857250" lvl="1" indent="-457200"/>
            <a:r>
              <a:rPr lang="fa-IR" sz="3200" dirty="0" smtClean="0">
                <a:cs typeface="B Nazanin" pitchFamily="2" charset="-78"/>
              </a:rPr>
              <a:t>ورود آنتی بیوتیکها برای درمان </a:t>
            </a:r>
            <a:r>
              <a:rPr lang="en-US" sz="3200" dirty="0" smtClean="0">
                <a:cs typeface="B Nazanin" pitchFamily="2" charset="-78"/>
              </a:rPr>
              <a:t>STI</a:t>
            </a:r>
            <a:endParaRPr lang="fa-IR" sz="3200" dirty="0" smtClean="0">
              <a:cs typeface="B Nazanin" pitchFamily="2" charset="-78"/>
            </a:endParaRPr>
          </a:p>
          <a:p>
            <a:pPr marL="857250" lvl="1" indent="-457200"/>
            <a:r>
              <a:rPr lang="fa-IR" sz="3200" dirty="0" smtClean="0">
                <a:cs typeface="B Nazanin" pitchFamily="2" charset="-78"/>
              </a:rPr>
              <a:t>روشهای پیشگیری از بارداری</a:t>
            </a:r>
          </a:p>
          <a:p>
            <a:pPr marL="857250" lvl="1" indent="-457200"/>
            <a:r>
              <a:rPr lang="fa-IR" sz="3200" dirty="0" smtClean="0">
                <a:cs typeface="B Nazanin" pitchFamily="2" charset="-78"/>
              </a:rPr>
              <a:t>ویاگرا</a:t>
            </a:r>
          </a:p>
          <a:p>
            <a:pPr marL="857250" lvl="1" indent="-457200"/>
            <a:endParaRPr lang="fa-IR" sz="3200" dirty="0">
              <a:cs typeface="B Nazanin" pitchFamily="2" charset="-78"/>
            </a:endParaRPr>
          </a:p>
          <a:p>
            <a:pPr marL="857250" lvl="1" indent="-457200"/>
            <a:endParaRPr lang="fa-IR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F3920-90AD-4C8C-A7DB-106424C3DC09}" type="slidenum">
              <a:rPr lang="fa-IR" smtClean="0"/>
              <a:pPr/>
              <a:t>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563887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00FF"/>
                </a:solidFill>
              </a:rPr>
              <a:t>Viagra</a:t>
            </a:r>
            <a:endParaRPr lang="fa-IR" b="1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dirty="0">
                <a:cs typeface="B Nazanin" pitchFamily="2" charset="-78"/>
              </a:rPr>
              <a:t>القای امکان حل مشکلات دیگر در رابطه جنسی و حتی زناشویی با دارو و رویکرد </a:t>
            </a:r>
            <a:r>
              <a:rPr lang="fa-IR" dirty="0" smtClean="0">
                <a:cs typeface="B Nazanin" pitchFamily="2" charset="-78"/>
              </a:rPr>
              <a:t>کلینیکی</a:t>
            </a:r>
          </a:p>
          <a:p>
            <a:endParaRPr lang="fa-IR" dirty="0">
              <a:cs typeface="B Nazanin" pitchFamily="2" charset="-78"/>
            </a:endParaRPr>
          </a:p>
          <a:p>
            <a:r>
              <a:rPr lang="fa-IR" dirty="0" smtClean="0">
                <a:cs typeface="B Nazanin" pitchFamily="2" charset="-78"/>
              </a:rPr>
              <a:t>ترکیب </a:t>
            </a:r>
            <a:r>
              <a:rPr lang="en-US" dirty="0" smtClean="0">
                <a:cs typeface="B Nazanin" pitchFamily="2" charset="-78"/>
              </a:rPr>
              <a:t>vigor</a:t>
            </a:r>
            <a:r>
              <a:rPr lang="fa-IR" dirty="0" smtClean="0">
                <a:cs typeface="B Nazanin" pitchFamily="2" charset="-78"/>
              </a:rPr>
              <a:t> و </a:t>
            </a:r>
            <a:r>
              <a:rPr lang="en-US" dirty="0" smtClean="0">
                <a:cs typeface="B Nazanin" pitchFamily="2" charset="-78"/>
              </a:rPr>
              <a:t>Niagara </a:t>
            </a:r>
            <a:r>
              <a:rPr lang="en-US" dirty="0" smtClean="0">
                <a:cs typeface="B Nazanin" pitchFamily="2" charset="-78"/>
              </a:rPr>
              <a:t>fall</a:t>
            </a:r>
          </a:p>
          <a:p>
            <a:endParaRPr lang="en-US" dirty="0">
              <a:cs typeface="B Nazanin" pitchFamily="2" charset="-78"/>
            </a:endParaRPr>
          </a:p>
          <a:p>
            <a:endParaRPr lang="en-US" dirty="0" smtClean="0">
              <a:cs typeface="B Nazanin" pitchFamily="2" charset="-78"/>
            </a:endParaRPr>
          </a:p>
          <a:p>
            <a:r>
              <a:rPr lang="en-US" dirty="0" smtClean="0">
                <a:solidFill>
                  <a:srgbClr val="0000FF"/>
                </a:solidFill>
                <a:cs typeface="B Nazanin" pitchFamily="2" charset="-78"/>
              </a:rPr>
              <a:t>Little </a:t>
            </a:r>
            <a:r>
              <a:rPr lang="en-US" dirty="0" smtClean="0">
                <a:solidFill>
                  <a:srgbClr val="0000FF"/>
                </a:solidFill>
                <a:cs typeface="B Nazanin" pitchFamily="2" charset="-78"/>
              </a:rPr>
              <a:t>blue pill</a:t>
            </a:r>
          </a:p>
          <a:p>
            <a:endParaRPr lang="en-US" dirty="0">
              <a:cs typeface="B Nazanin" pitchFamily="2" charset="-78"/>
            </a:endParaRPr>
          </a:p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F3920-90AD-4C8C-A7DB-106424C3DC09}" type="slidenum">
              <a:rPr lang="fa-IR" smtClean="0"/>
              <a:pPr/>
              <a:t>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345611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864096"/>
          </a:xfrm>
        </p:spPr>
        <p:txBody>
          <a:bodyPr/>
          <a:lstStyle/>
          <a:p>
            <a:r>
              <a:rPr lang="fa-IR" b="1" dirty="0" smtClean="0">
                <a:solidFill>
                  <a:srgbClr val="0000FF"/>
                </a:solidFill>
                <a:cs typeface="B Nazanin" pitchFamily="2" charset="-78"/>
              </a:rPr>
              <a:t>پیامد برای زنان</a:t>
            </a:r>
            <a:endParaRPr lang="fa-IR" b="1" dirty="0">
              <a:solidFill>
                <a:srgbClr val="0000FF"/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cs typeface="B Nazanin" pitchFamily="2" charset="-78"/>
              </a:rPr>
              <a:t>Natural aging process</a:t>
            </a:r>
          </a:p>
          <a:p>
            <a:endParaRPr lang="en-US" dirty="0">
              <a:cs typeface="B Nazanin" pitchFamily="2" charset="-78"/>
            </a:endParaRPr>
          </a:p>
          <a:p>
            <a:r>
              <a:rPr lang="fa-IR" dirty="0" smtClean="0">
                <a:cs typeface="B Nazanin" pitchFamily="2" charset="-78"/>
              </a:rPr>
              <a:t>در مردان:</a:t>
            </a:r>
            <a:endParaRPr lang="en-US" dirty="0" smtClean="0">
              <a:cs typeface="B Nazanin" pitchFamily="2" charset="-78"/>
            </a:endParaRPr>
          </a:p>
          <a:p>
            <a:pPr lvl="1"/>
            <a:r>
              <a:rPr lang="fa-IR" dirty="0" smtClean="0">
                <a:cs typeface="B Nazanin" pitchFamily="2" charset="-78"/>
              </a:rPr>
              <a:t> امکان حفظ فانکشن تا زمانی که کاندید درمان باشد .... عدم مطلوبیت برای زنان</a:t>
            </a:r>
          </a:p>
          <a:p>
            <a:pPr>
              <a:buNone/>
            </a:pPr>
            <a:endParaRPr lang="fa-IR" dirty="0">
              <a:cs typeface="B Nazanin" pitchFamily="2" charset="-78"/>
            </a:endParaRPr>
          </a:p>
          <a:p>
            <a:r>
              <a:rPr lang="en-US" sz="4400" dirty="0" smtClean="0">
                <a:solidFill>
                  <a:srgbClr val="FF00FF"/>
                </a:solidFill>
                <a:cs typeface="B Nazanin" pitchFamily="2" charset="-78"/>
              </a:rPr>
              <a:t>Little Pink Pill</a:t>
            </a:r>
            <a:endParaRPr lang="fa-IR" sz="4400" dirty="0" smtClean="0">
              <a:solidFill>
                <a:srgbClr val="FF00FF"/>
              </a:solidFill>
              <a:cs typeface="B Nazanin" pitchFamily="2" charset="-78"/>
            </a:endParaRPr>
          </a:p>
          <a:p>
            <a:endParaRPr lang="fa-IR" dirty="0"/>
          </a:p>
          <a:p>
            <a:endParaRPr lang="fa-IR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F3920-90AD-4C8C-A7DB-106424C3DC09}" type="slidenum">
              <a:rPr lang="fa-IR" smtClean="0"/>
              <a:pPr/>
              <a:t>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416005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fa-IR" b="1" dirty="0">
                <a:solidFill>
                  <a:srgbClr val="0000FF"/>
                </a:solidFill>
                <a:cs typeface="B Nazanin" pitchFamily="2" charset="-78"/>
              </a:rPr>
              <a:t>پیامد برای زنان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lnSpcReduction="10000"/>
          </a:bodyPr>
          <a:lstStyle/>
          <a:p>
            <a:r>
              <a:rPr lang="fa-IR" dirty="0" smtClean="0">
                <a:cs typeface="B Nazanin" pitchFamily="2" charset="-78"/>
              </a:rPr>
              <a:t>جستجوی راههای دیگر برای جبران </a:t>
            </a:r>
          </a:p>
          <a:p>
            <a:r>
              <a:rPr lang="en-US" dirty="0" smtClean="0">
                <a:cs typeface="B Nazanin" pitchFamily="2" charset="-78"/>
              </a:rPr>
              <a:t>Gynecological surgical procedures</a:t>
            </a:r>
            <a:endParaRPr lang="fa-IR" dirty="0" smtClean="0">
              <a:cs typeface="B Nazanin" pitchFamily="2" charset="-78"/>
            </a:endParaRPr>
          </a:p>
          <a:p>
            <a:pPr>
              <a:buNone/>
            </a:pPr>
            <a:endParaRPr lang="en-US" dirty="0" smtClean="0">
              <a:cs typeface="B Nazanin" pitchFamily="2" charset="-78"/>
            </a:endParaRPr>
          </a:p>
          <a:p>
            <a:r>
              <a:rPr lang="fa-IR" dirty="0" smtClean="0">
                <a:cs typeface="B Nazanin" pitchFamily="2" charset="-78"/>
              </a:rPr>
              <a:t>شامل:</a:t>
            </a:r>
          </a:p>
          <a:p>
            <a:pPr algn="l"/>
            <a:r>
              <a:rPr lang="fa-IR" dirty="0" smtClean="0">
                <a:cs typeface="B Nazanin" pitchFamily="2" charset="-78"/>
              </a:rPr>
              <a:t> </a:t>
            </a:r>
            <a:r>
              <a:rPr lang="en-US" dirty="0" err="1" smtClean="0">
                <a:cs typeface="B Nazanin" pitchFamily="2" charset="-78"/>
              </a:rPr>
              <a:t>Labioplasty</a:t>
            </a:r>
            <a:r>
              <a:rPr lang="en-US" dirty="0" smtClean="0">
                <a:cs typeface="B Nazanin" pitchFamily="2" charset="-78"/>
              </a:rPr>
              <a:t>- </a:t>
            </a:r>
            <a:r>
              <a:rPr lang="en-US" dirty="0" err="1" smtClean="0">
                <a:cs typeface="B Nazanin" pitchFamily="2" charset="-78"/>
              </a:rPr>
              <a:t>Vulvoplasty</a:t>
            </a:r>
            <a:r>
              <a:rPr lang="en-US" dirty="0" smtClean="0">
                <a:cs typeface="B Nazanin" pitchFamily="2" charset="-78"/>
              </a:rPr>
              <a:t>- clitoral repositioning – Tightening of vaginal muscle and supportive tissue</a:t>
            </a:r>
          </a:p>
          <a:p>
            <a:r>
              <a:rPr lang="fa-IR" dirty="0" smtClean="0">
                <a:cs typeface="B Nazanin" pitchFamily="2" charset="-78"/>
              </a:rPr>
              <a:t>اهداف</a:t>
            </a:r>
          </a:p>
          <a:p>
            <a:r>
              <a:rPr lang="fa-IR" dirty="0" smtClean="0">
                <a:cs typeface="B Nazanin" pitchFamily="2" charset="-78"/>
              </a:rPr>
              <a:t>افزایش قابل ملاحظه در کشورهای غربی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F3920-90AD-4C8C-A7DB-106424C3DC09}" type="slidenum">
              <a:rPr lang="fa-IR" smtClean="0"/>
              <a:pPr/>
              <a:t>9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94474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795</TotalTime>
  <Words>421</Words>
  <Application>Microsoft Office PowerPoint</Application>
  <PresentationFormat>On-screen Show (4:3)</PresentationFormat>
  <Paragraphs>107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بسمه تعالی   Medicalization of sex &amp; Esthetics gynecological procedures </vt:lpstr>
      <vt:lpstr>Gynecological surgical procedures </vt:lpstr>
      <vt:lpstr>تعریف “Medicalization”</vt:lpstr>
      <vt:lpstr>پزشکی شدن sex  (قرن نوزدهم)</vt:lpstr>
      <vt:lpstr>اوایل قرن بیستم</vt:lpstr>
      <vt:lpstr>اواخر قرن بیستم</vt:lpstr>
      <vt:lpstr>Viagra</vt:lpstr>
      <vt:lpstr>پیامد برای زنان</vt:lpstr>
      <vt:lpstr>پیامد برای زنان</vt:lpstr>
      <vt:lpstr>پیامد</vt:lpstr>
      <vt:lpstr>تغییر در انتظارات</vt:lpstr>
      <vt:lpstr>نقش صنایع دارویی</vt:lpstr>
      <vt:lpstr>PowerPoint Presentation</vt:lpstr>
      <vt:lpstr>Joseph E. Davis  </vt:lpstr>
      <vt:lpstr>Joseph E. Davis  </vt:lpstr>
      <vt:lpstr>پدیده های دیگر</vt:lpstr>
      <vt:lpstr>Medicalization of sex</vt:lpstr>
      <vt:lpstr>رویکرد کشورهای مختلف  </vt:lpstr>
      <vt:lpstr>تشکر از توجه شما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بسمه تعالی  مدیریت بیماری</dc:title>
  <dc:creator>Kambiz Abachizadeh</dc:creator>
  <cp:lastModifiedBy>Kambiz Abachizadeh</cp:lastModifiedBy>
  <cp:revision>222</cp:revision>
  <dcterms:created xsi:type="dcterms:W3CDTF">2016-08-27T13:26:20Z</dcterms:created>
  <dcterms:modified xsi:type="dcterms:W3CDTF">2018-02-15T11:18:46Z</dcterms:modified>
</cp:coreProperties>
</file>