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8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9" r:id="rId1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8287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847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472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073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8925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4719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5710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68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937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794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779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A72F3-F64C-4F74-8755-0052C8097B6F}" type="datetimeFigureOut">
              <a:rPr lang="fa-IR" smtClean="0"/>
              <a:t>05/24/1439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1AAB6-6EBD-4B75-8DB7-9A3A6692021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909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Role of Cervical </a:t>
            </a:r>
            <a:r>
              <a:rPr lang="en-US" b="1" dirty="0" err="1"/>
              <a:t>Cerclage</a:t>
            </a:r>
            <a:r>
              <a:rPr lang="en-US" b="1" dirty="0"/>
              <a:t> in Pregnancy Outcome in Women </a:t>
            </a:r>
            <a:r>
              <a:rPr lang="fa-IR" b="1" dirty="0" smtClean="0"/>
              <a:t/>
            </a:r>
            <a:br>
              <a:rPr lang="fa-IR" b="1" dirty="0" smtClean="0"/>
            </a:br>
            <a:r>
              <a:rPr lang="en-US" b="1" dirty="0" smtClean="0"/>
              <a:t>with Uterine </a:t>
            </a:r>
            <a:r>
              <a:rPr lang="en-US" b="1" dirty="0"/>
              <a:t>Anomaly</a:t>
            </a:r>
            <a:br>
              <a:rPr lang="en-US" b="1" dirty="0"/>
            </a:b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1944216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Fakhrolmolouk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Yassaee</a:t>
            </a: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466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0"/>
            <a:r>
              <a:rPr lang="en-US" dirty="0"/>
              <a:t>This finding is </a:t>
            </a:r>
            <a:r>
              <a:rPr lang="en-US" dirty="0" smtClean="0"/>
              <a:t>in harmony </a:t>
            </a:r>
            <a:r>
              <a:rPr lang="en-US" dirty="0"/>
              <a:t>with the results of Golan et al. </a:t>
            </a:r>
            <a:r>
              <a:rPr lang="en-US" dirty="0" smtClean="0"/>
              <a:t>which reported </a:t>
            </a:r>
            <a:r>
              <a:rPr lang="en-US" dirty="0"/>
              <a:t>that in patients with anomalous </a:t>
            </a:r>
            <a:r>
              <a:rPr lang="en-US" dirty="0" smtClean="0"/>
              <a:t>uterus cervical </a:t>
            </a:r>
            <a:r>
              <a:rPr lang="en-US" dirty="0" err="1"/>
              <a:t>cerclage</a:t>
            </a:r>
            <a:r>
              <a:rPr lang="en-US" dirty="0"/>
              <a:t> resulted in an increase from </a:t>
            </a:r>
            <a:r>
              <a:rPr lang="en-US" dirty="0" smtClean="0"/>
              <a:t>64% to </a:t>
            </a:r>
            <a:r>
              <a:rPr lang="en-US" dirty="0"/>
              <a:t>96% in term deliveries and a </a:t>
            </a:r>
            <a:r>
              <a:rPr lang="en-US" dirty="0" smtClean="0"/>
              <a:t>drop </a:t>
            </a:r>
            <a:r>
              <a:rPr lang="en-US" dirty="0"/>
              <a:t>from 35.6 </a:t>
            </a:r>
            <a:r>
              <a:rPr lang="en-US" dirty="0" smtClean="0"/>
              <a:t>% to </a:t>
            </a:r>
            <a:r>
              <a:rPr lang="en-US" dirty="0"/>
              <a:t>4% in the rate of pregnancies terminating </a:t>
            </a:r>
            <a:r>
              <a:rPr lang="en-US" dirty="0" smtClean="0"/>
              <a:t>prematurely</a:t>
            </a:r>
            <a:r>
              <a:rPr lang="en-US" dirty="0" smtClean="0"/>
              <a:t>.</a:t>
            </a:r>
          </a:p>
          <a:p>
            <a:pPr algn="just" rtl="0"/>
            <a:r>
              <a:rPr lang="en-US" sz="2400" dirty="0" smtClean="0"/>
              <a:t>                                                                           </a:t>
            </a:r>
          </a:p>
          <a:p>
            <a:pPr algn="just" rtl="0"/>
            <a:r>
              <a:rPr lang="en-US" sz="2400" dirty="0"/>
              <a:t> </a:t>
            </a:r>
            <a:r>
              <a:rPr lang="en-US" sz="2400" dirty="0" smtClean="0"/>
              <a:t>                                                             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J </a:t>
            </a:r>
            <a:r>
              <a:rPr lang="en-US" sz="2400" dirty="0" err="1" smtClean="0"/>
              <a:t>Fertil</a:t>
            </a:r>
            <a:r>
              <a:rPr lang="en-US" sz="2400" dirty="0" smtClean="0"/>
              <a:t>. 1990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17460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0"/>
            <a:r>
              <a:rPr lang="en-US" dirty="0"/>
              <a:t>In the study by </a:t>
            </a:r>
            <a:r>
              <a:rPr lang="en-US" dirty="0" err="1"/>
              <a:t>Reichman</a:t>
            </a:r>
            <a:r>
              <a:rPr lang="en-US" dirty="0"/>
              <a:t> et al., the outcome of</a:t>
            </a:r>
          </a:p>
          <a:p>
            <a:pPr algn="just" rtl="0"/>
            <a:r>
              <a:rPr lang="en-US" dirty="0"/>
              <a:t>pregnancy in 290 women with </a:t>
            </a:r>
            <a:r>
              <a:rPr lang="en-US" dirty="0" err="1"/>
              <a:t>unicornuate</a:t>
            </a:r>
            <a:r>
              <a:rPr lang="en-US" dirty="0"/>
              <a:t> </a:t>
            </a:r>
            <a:r>
              <a:rPr lang="en-US" dirty="0" smtClean="0"/>
              <a:t>uterus during </a:t>
            </a:r>
            <a:r>
              <a:rPr lang="en-US" dirty="0"/>
              <a:t>1953−2006 was as follows: ectopic </a:t>
            </a:r>
            <a:r>
              <a:rPr lang="en-US" dirty="0" smtClean="0"/>
              <a:t>pregnancy 2.7</a:t>
            </a:r>
            <a:r>
              <a:rPr lang="en-US" dirty="0"/>
              <a:t>%, first trimester abortion 24.3%, </a:t>
            </a:r>
            <a:r>
              <a:rPr lang="en-US" dirty="0" smtClean="0"/>
              <a:t>second trimester </a:t>
            </a:r>
            <a:r>
              <a:rPr lang="en-US" dirty="0"/>
              <a:t>abortion 9.7%, preterm delivery</a:t>
            </a:r>
          </a:p>
          <a:p>
            <a:pPr algn="just" rtl="0"/>
            <a:r>
              <a:rPr lang="en-US" dirty="0"/>
              <a:t>20.1%, intrauterine fetal death 10.5%, and term</a:t>
            </a:r>
          </a:p>
          <a:p>
            <a:pPr algn="just" rtl="0"/>
            <a:r>
              <a:rPr lang="en-US" dirty="0"/>
              <a:t>delivery 49.9%.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36849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They </a:t>
            </a:r>
            <a:r>
              <a:rPr lang="en-US" dirty="0"/>
              <a:t>concluded that </a:t>
            </a:r>
            <a:r>
              <a:rPr lang="en-US" dirty="0" smtClean="0"/>
              <a:t>although </a:t>
            </a:r>
            <a:r>
              <a:rPr lang="en-US" dirty="0" err="1" smtClean="0"/>
              <a:t>unicornuate</a:t>
            </a:r>
            <a:r>
              <a:rPr lang="en-US" dirty="0" smtClean="0"/>
              <a:t> </a:t>
            </a:r>
            <a:r>
              <a:rPr lang="en-US" dirty="0"/>
              <a:t>uterus was one of the causes </a:t>
            </a:r>
            <a:r>
              <a:rPr lang="en-US" dirty="0" smtClean="0"/>
              <a:t>of infertility </a:t>
            </a:r>
            <a:r>
              <a:rPr lang="en-US" dirty="0"/>
              <a:t>and abortion, but about 50% of </a:t>
            </a:r>
            <a:r>
              <a:rPr lang="en-US" dirty="0" smtClean="0"/>
              <a:t>the patients </a:t>
            </a:r>
            <a:r>
              <a:rPr lang="en-US" dirty="0"/>
              <a:t>had term </a:t>
            </a:r>
            <a:r>
              <a:rPr lang="en-US" dirty="0" smtClean="0"/>
              <a:t>delivery.</a:t>
            </a:r>
          </a:p>
          <a:p>
            <a:pPr algn="l" rtl="0"/>
            <a:endParaRPr lang="en-US" dirty="0"/>
          </a:p>
          <a:p>
            <a:pPr algn="l" rtl="0"/>
            <a:endParaRPr lang="fa-IR" dirty="0" smtClean="0"/>
          </a:p>
          <a:p>
            <a:pPr algn="l" rtl="0"/>
            <a:r>
              <a:rPr lang="fa-IR" dirty="0"/>
              <a:t> </a:t>
            </a:r>
            <a:r>
              <a:rPr lang="en-US" dirty="0" smtClean="0"/>
              <a:t>                               </a:t>
            </a:r>
            <a:endParaRPr lang="en-US" dirty="0" smtClean="0"/>
          </a:p>
          <a:p>
            <a:pPr marL="914400" lvl="2" indent="0" algn="r">
              <a:buNone/>
            </a:pPr>
            <a:r>
              <a:rPr lang="fa-IR" dirty="0" smtClean="0"/>
              <a:t> </a:t>
            </a:r>
            <a:r>
              <a:rPr lang="en-US" sz="2000" dirty="0" err="1" smtClean="0"/>
              <a:t>Steril</a:t>
            </a:r>
            <a:r>
              <a:rPr lang="en-US" sz="2000" dirty="0" smtClean="0"/>
              <a:t>. 2009</a:t>
            </a:r>
            <a:r>
              <a:rPr lang="fa-IR" sz="2000" dirty="0" smtClean="0"/>
              <a:t>  </a:t>
            </a:r>
            <a:r>
              <a:rPr lang="en-US" sz="2000" dirty="0" err="1" smtClean="0"/>
              <a:t>Fertil</a:t>
            </a:r>
            <a:r>
              <a:rPr lang="fa-IR" sz="2000" dirty="0" smtClean="0"/>
              <a:t>             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fa-IR" dirty="0"/>
          </a:p>
          <a:p>
            <a:pPr algn="l" rtl="0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46836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/>
            <a:r>
              <a:rPr lang="en-US" dirty="0" err="1" smtClean="0"/>
              <a:t>Abramovici</a:t>
            </a:r>
            <a:r>
              <a:rPr lang="en-US" dirty="0" smtClean="0"/>
              <a:t> et </a:t>
            </a:r>
            <a:r>
              <a:rPr lang="en-US" dirty="0"/>
              <a:t>al. showed the effectiveness of </a:t>
            </a:r>
            <a:r>
              <a:rPr lang="en-US" dirty="0" smtClean="0"/>
              <a:t>cervical </a:t>
            </a:r>
            <a:r>
              <a:rPr lang="en-US" dirty="0" err="1" smtClean="0"/>
              <a:t>cerclage</a:t>
            </a:r>
            <a:r>
              <a:rPr lang="en-US" dirty="0" smtClean="0"/>
              <a:t> </a:t>
            </a:r>
            <a:r>
              <a:rPr lang="en-US" dirty="0"/>
              <a:t>in 15 women with uterine anomaly. </a:t>
            </a:r>
            <a:r>
              <a:rPr lang="en-US" dirty="0" smtClean="0"/>
              <a:t>They reported </a:t>
            </a:r>
            <a:r>
              <a:rPr lang="en-US" dirty="0"/>
              <a:t>a high percentage of (86.7%) term </a:t>
            </a:r>
            <a:r>
              <a:rPr lang="en-US" dirty="0" smtClean="0"/>
              <a:t>delivery with </a:t>
            </a:r>
            <a:r>
              <a:rPr lang="en-US" dirty="0"/>
              <a:t>cervical </a:t>
            </a:r>
            <a:r>
              <a:rPr lang="en-US" dirty="0" err="1"/>
              <a:t>cerclage</a:t>
            </a:r>
            <a:r>
              <a:rPr lang="en-US" dirty="0"/>
              <a:t> which is consistent </a:t>
            </a:r>
            <a:r>
              <a:rPr lang="en-US" dirty="0" smtClean="0"/>
              <a:t>with our </a:t>
            </a:r>
            <a:r>
              <a:rPr lang="en-US" dirty="0" smtClean="0"/>
              <a:t>study.  </a:t>
            </a:r>
          </a:p>
          <a:p>
            <a:pPr algn="just" rtl="0"/>
            <a:r>
              <a:rPr lang="en-US" dirty="0"/>
              <a:t> </a:t>
            </a:r>
            <a:r>
              <a:rPr lang="en-US" dirty="0" smtClean="0"/>
              <a:t>     </a:t>
            </a:r>
          </a:p>
          <a:p>
            <a:pPr algn="just" rtl="0"/>
            <a:endParaRPr lang="en-US" dirty="0"/>
          </a:p>
          <a:p>
            <a:pPr algn="just" rtl="0"/>
            <a:r>
              <a:rPr lang="en-US" sz="2400" dirty="0" smtClean="0"/>
              <a:t>                                                           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/>
              <a:t>J </a:t>
            </a:r>
            <a:r>
              <a:rPr lang="en-US" sz="2400" dirty="0" err="1"/>
              <a:t>Fertil</a:t>
            </a:r>
            <a:r>
              <a:rPr lang="en-US" sz="2400" dirty="0"/>
              <a:t>. </a:t>
            </a:r>
            <a:r>
              <a:rPr lang="en-US" sz="2400" dirty="0" smtClean="0"/>
              <a:t>1983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950421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/>
              <a:t>Conclusion</a:t>
            </a:r>
          </a:p>
          <a:p>
            <a:pPr algn="just" rtl="0"/>
            <a:r>
              <a:rPr lang="en-US" dirty="0"/>
              <a:t>It seems that cervical </a:t>
            </a:r>
            <a:r>
              <a:rPr lang="en-US" dirty="0" err="1"/>
              <a:t>cerclage</a:t>
            </a:r>
            <a:r>
              <a:rPr lang="en-US" dirty="0"/>
              <a:t> is an effective</a:t>
            </a:r>
          </a:p>
          <a:p>
            <a:pPr algn="just" rtl="0"/>
            <a:r>
              <a:rPr lang="en-US" dirty="0"/>
              <a:t>procedure in </a:t>
            </a:r>
            <a:r>
              <a:rPr lang="en-US" dirty="0" err="1"/>
              <a:t>bicornuate</a:t>
            </a:r>
            <a:r>
              <a:rPr lang="en-US" dirty="0"/>
              <a:t> uterus for the </a:t>
            </a:r>
            <a:r>
              <a:rPr lang="en-US" dirty="0" smtClean="0"/>
              <a:t>prevention of </a:t>
            </a:r>
            <a:r>
              <a:rPr lang="en-US" dirty="0"/>
              <a:t>preterm delivery, but it has no effect on the </a:t>
            </a:r>
            <a:r>
              <a:rPr lang="en-US" dirty="0" smtClean="0"/>
              <a:t>outcome of </a:t>
            </a:r>
            <a:r>
              <a:rPr lang="en-US" dirty="0"/>
              <a:t>pregnancy in </a:t>
            </a:r>
            <a:r>
              <a:rPr lang="en-US" dirty="0" err="1"/>
              <a:t>arcuate</a:t>
            </a:r>
            <a:r>
              <a:rPr lang="en-US" dirty="0"/>
              <a:t> uterus, although it </a:t>
            </a:r>
            <a:r>
              <a:rPr lang="en-US" dirty="0" smtClean="0"/>
              <a:t>is helpful </a:t>
            </a:r>
            <a:r>
              <a:rPr lang="en-US" dirty="0"/>
              <a:t>in </a:t>
            </a:r>
            <a:r>
              <a:rPr lang="en-US" dirty="0" err="1"/>
              <a:t>unicornuate</a:t>
            </a:r>
            <a:r>
              <a:rPr lang="en-US" dirty="0"/>
              <a:t> uterus.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47475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US" dirty="0" err="1" smtClean="0"/>
              <a:t>Cerclage</a:t>
            </a:r>
            <a:r>
              <a:rPr lang="en-US" dirty="0" smtClean="0"/>
              <a:t> is not recommended for:</a:t>
            </a:r>
          </a:p>
          <a:p>
            <a:pPr algn="l" rtl="0"/>
            <a:r>
              <a:rPr lang="en-US" dirty="0" smtClean="0"/>
              <a:t>1) only a history of </a:t>
            </a:r>
            <a:r>
              <a:rPr lang="en-US" dirty="0" err="1" smtClean="0"/>
              <a:t>conization</a:t>
            </a:r>
            <a:endParaRPr lang="en-US" dirty="0" smtClean="0"/>
          </a:p>
          <a:p>
            <a:pPr algn="l" rtl="0"/>
            <a:r>
              <a:rPr lang="en-US" dirty="0" smtClean="0"/>
              <a:t>2)Uterine malformation(Professional consensus)</a:t>
            </a:r>
          </a:p>
          <a:p>
            <a:pPr algn="l" rtl="0"/>
            <a:r>
              <a:rPr lang="en-US" dirty="0" smtClean="0"/>
              <a:t>3)Isolated </a:t>
            </a:r>
            <a:r>
              <a:rPr lang="en-US" dirty="0" smtClean="0"/>
              <a:t>history of preterm delivery</a:t>
            </a:r>
          </a:p>
          <a:p>
            <a:pPr algn="l" rtl="0"/>
            <a:r>
              <a:rPr lang="en-US" dirty="0" smtClean="0"/>
              <a:t>4)Twin for primary(grade B) or secondary(grade C) prevention of preterm </a:t>
            </a:r>
            <a:r>
              <a:rPr lang="en-US" dirty="0" smtClean="0"/>
              <a:t>delivery</a:t>
            </a:r>
          </a:p>
          <a:p>
            <a:pPr algn="l" rtl="0"/>
            <a:endParaRPr lang="en-US" dirty="0" smtClean="0"/>
          </a:p>
          <a:p>
            <a:r>
              <a:rPr lang="en-US" sz="2600" dirty="0" err="1" smtClean="0"/>
              <a:t>Eur</a:t>
            </a:r>
            <a:r>
              <a:rPr lang="en-US" sz="2600" dirty="0" smtClean="0"/>
              <a:t> J </a:t>
            </a:r>
            <a:r>
              <a:rPr lang="en-US" sz="2600" dirty="0" err="1" smtClean="0"/>
              <a:t>OB,Gyn</a:t>
            </a:r>
            <a:r>
              <a:rPr lang="en-US" sz="2600" dirty="0" smtClean="0"/>
              <a:t>&amp; </a:t>
            </a:r>
            <a:r>
              <a:rPr lang="en-US" sz="2600" dirty="0" err="1" smtClean="0"/>
              <a:t>Rep.Bio</a:t>
            </a:r>
            <a:r>
              <a:rPr lang="en-US" sz="2600" dirty="0" smtClean="0"/>
              <a:t> 2017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18970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Cerclage</a:t>
            </a:r>
            <a:r>
              <a:rPr lang="en-US" dirty="0" smtClean="0"/>
              <a:t> is recommended for </a:t>
            </a:r>
            <a:r>
              <a:rPr lang="en-US" dirty="0" err="1" smtClean="0"/>
              <a:t>singletone</a:t>
            </a:r>
            <a:r>
              <a:rPr lang="en-US" dirty="0" smtClean="0"/>
              <a:t> pregnancy with history of at least 3 late miscarriage or preterm</a:t>
            </a:r>
          </a:p>
          <a:p>
            <a:pPr algn="l" rtl="0"/>
            <a:r>
              <a:rPr lang="en-US" dirty="0" smtClean="0"/>
              <a:t>US for C.L screening is recommended 16-22 W with a </a:t>
            </a:r>
            <a:r>
              <a:rPr lang="en-US" dirty="0" err="1" smtClean="0"/>
              <a:t>singletone</a:t>
            </a:r>
            <a:r>
              <a:rPr lang="en-US" dirty="0" smtClean="0"/>
              <a:t> previously delivered &lt;34w</a:t>
            </a:r>
            <a:r>
              <a:rPr lang="en-US" dirty="0" smtClean="0"/>
              <a:t>, if </a:t>
            </a:r>
            <a:r>
              <a:rPr lang="en-US" dirty="0" smtClean="0"/>
              <a:t>CL &lt;25mm before 24 w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8179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840" y="18864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808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Are you agree with </a:t>
            </a:r>
            <a:r>
              <a:rPr lang="en-US" dirty="0" err="1" smtClean="0"/>
              <a:t>cerclage</a:t>
            </a:r>
            <a:r>
              <a:rPr lang="en-US" dirty="0" smtClean="0"/>
              <a:t> in uterine malformation?</a:t>
            </a:r>
          </a:p>
          <a:p>
            <a:pPr marL="0" indent="0">
              <a:buNone/>
            </a:pPr>
            <a:r>
              <a:rPr lang="en-US" dirty="0" smtClean="0"/>
              <a:t>What should be done?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72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/>
            <a:r>
              <a:rPr lang="en-US" dirty="0" err="1" smtClean="0"/>
              <a:t>Otherwise,unicornuate</a:t>
            </a:r>
            <a:r>
              <a:rPr lang="en-US" dirty="0" smtClean="0"/>
              <a:t> </a:t>
            </a:r>
            <a:r>
              <a:rPr lang="en-US" dirty="0"/>
              <a:t>or </a:t>
            </a:r>
            <a:r>
              <a:rPr lang="en-US" dirty="0" err="1"/>
              <a:t>bicornuate</a:t>
            </a:r>
            <a:r>
              <a:rPr lang="en-US" dirty="0"/>
              <a:t> uterus is seen </a:t>
            </a:r>
            <a:r>
              <a:rPr lang="en-US" dirty="0" smtClean="0"/>
              <a:t>during cesarean </a:t>
            </a:r>
            <a:r>
              <a:rPr lang="en-US" dirty="0"/>
              <a:t>section with term or near term </a:t>
            </a:r>
            <a:r>
              <a:rPr lang="en-US" dirty="0" smtClean="0"/>
              <a:t>pregnancies without </a:t>
            </a:r>
            <a:r>
              <a:rPr lang="en-US" dirty="0"/>
              <a:t>cervical </a:t>
            </a:r>
            <a:r>
              <a:rPr lang="en-US" dirty="0" err="1"/>
              <a:t>cerclage</a:t>
            </a:r>
            <a:r>
              <a:rPr lang="en-US" dirty="0"/>
              <a:t> in rare cases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22841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Therefore, we conducted a historical cohort </a:t>
            </a:r>
            <a:r>
              <a:rPr lang="en-US" dirty="0" smtClean="0"/>
              <a:t>study to </a:t>
            </a:r>
            <a:r>
              <a:rPr lang="en-US" dirty="0"/>
              <a:t>show the role of cervical </a:t>
            </a:r>
            <a:r>
              <a:rPr lang="en-US" dirty="0" err="1"/>
              <a:t>cerclage</a:t>
            </a:r>
            <a:r>
              <a:rPr lang="en-US" dirty="0"/>
              <a:t> in the </a:t>
            </a:r>
            <a:r>
              <a:rPr lang="en-US" dirty="0" smtClean="0"/>
              <a:t>outcome of </a:t>
            </a:r>
            <a:r>
              <a:rPr lang="en-US" dirty="0"/>
              <a:t>pregnancies in the presence of </a:t>
            </a:r>
            <a:r>
              <a:rPr lang="en-US" dirty="0" smtClean="0"/>
              <a:t>uterine anomalies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07749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In this study, forty pregnant women with uterine anomalies (</a:t>
            </a:r>
            <a:r>
              <a:rPr lang="en-US" dirty="0" err="1" smtClean="0"/>
              <a:t>unicornuate</a:t>
            </a:r>
            <a:r>
              <a:rPr lang="en-US" dirty="0" smtClean="0"/>
              <a:t>, </a:t>
            </a:r>
            <a:r>
              <a:rPr lang="en-US" dirty="0" err="1" smtClean="0"/>
              <a:t>arcuate</a:t>
            </a:r>
            <a:r>
              <a:rPr lang="en-US" dirty="0" smtClean="0"/>
              <a:t>, </a:t>
            </a:r>
            <a:r>
              <a:rPr lang="en-US" dirty="0" err="1" smtClean="0"/>
              <a:t>bicornuate</a:t>
            </a:r>
            <a:r>
              <a:rPr lang="en-US" dirty="0" smtClean="0"/>
              <a:t>) diagnosed by hysteron-</a:t>
            </a:r>
            <a:r>
              <a:rPr lang="en-US" dirty="0" err="1" smtClean="0"/>
              <a:t>salpingography</a:t>
            </a:r>
            <a:r>
              <a:rPr lang="en-US" dirty="0" smtClean="0"/>
              <a:t> and histories of 1−2 preterm deliveries and absence of any cervical </a:t>
            </a:r>
            <a:r>
              <a:rPr lang="en-US" dirty="0" err="1" smtClean="0"/>
              <a:t>incompetencies</a:t>
            </a:r>
            <a:r>
              <a:rPr lang="en-US" dirty="0" smtClean="0"/>
              <a:t> were included.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7385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0"/>
            <a:r>
              <a:rPr lang="en-US" smtClean="0"/>
              <a:t>The </a:t>
            </a:r>
            <a:r>
              <a:rPr lang="en-US" dirty="0"/>
              <a:t>participants were divided into two</a:t>
            </a:r>
          </a:p>
          <a:p>
            <a:pPr algn="just" rtl="0"/>
            <a:r>
              <a:rPr lang="en-US" dirty="0"/>
              <a:t>groups: the case group consisted of 26 women</a:t>
            </a:r>
          </a:p>
          <a:p>
            <a:pPr algn="just" rtl="0"/>
            <a:r>
              <a:rPr lang="en-US" dirty="0"/>
              <a:t>with uterine anomaly for whom cervical </a:t>
            </a:r>
            <a:r>
              <a:rPr lang="en-US" dirty="0" err="1"/>
              <a:t>cerclage</a:t>
            </a:r>
            <a:endParaRPr lang="en-US" dirty="0"/>
          </a:p>
          <a:p>
            <a:pPr algn="just" rtl="0"/>
            <a:r>
              <a:rPr lang="en-US" dirty="0"/>
              <a:t>was done and the control group comprised of 14</a:t>
            </a:r>
          </a:p>
          <a:p>
            <a:pPr algn="just" rtl="0"/>
            <a:r>
              <a:rPr lang="en-US" dirty="0"/>
              <a:t>women with uterine anomaly in whom cervical</a:t>
            </a:r>
          </a:p>
          <a:p>
            <a:pPr algn="just" rtl="0"/>
            <a:r>
              <a:rPr lang="en-US" dirty="0" err="1"/>
              <a:t>cerclage</a:t>
            </a:r>
            <a:r>
              <a:rPr lang="en-US" dirty="0"/>
              <a:t> was not performed.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64537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0"/>
            <a:r>
              <a:rPr lang="en-US" dirty="0"/>
              <a:t>Cervical </a:t>
            </a:r>
            <a:r>
              <a:rPr lang="en-US" dirty="0" err="1"/>
              <a:t>cerclage</a:t>
            </a:r>
            <a:r>
              <a:rPr lang="en-US" dirty="0"/>
              <a:t> was done during the 14th-15th</a:t>
            </a:r>
          </a:p>
          <a:p>
            <a:pPr algn="just" rtl="0"/>
            <a:r>
              <a:rPr lang="en-US" dirty="0"/>
              <a:t>week of gestation. The participants were studied</a:t>
            </a:r>
          </a:p>
          <a:p>
            <a:pPr algn="just" rtl="0"/>
            <a:r>
              <a:rPr lang="en-US" dirty="0"/>
              <a:t>for the outcome of pregnancy in respect to </a:t>
            </a:r>
            <a:r>
              <a:rPr lang="en-US" dirty="0" smtClean="0"/>
              <a:t>abortion, and </a:t>
            </a:r>
            <a:r>
              <a:rPr lang="en-US" dirty="0"/>
              <a:t>preterm and term deliveries. </a:t>
            </a:r>
            <a:r>
              <a:rPr lang="en-US" dirty="0" smtClean="0"/>
              <a:t>Comparison between </a:t>
            </a:r>
            <a:r>
              <a:rPr lang="en-US" dirty="0"/>
              <a:t>the two groups was done by data </a:t>
            </a:r>
            <a:r>
              <a:rPr lang="en-US" dirty="0" smtClean="0"/>
              <a:t>analysis using </a:t>
            </a:r>
            <a:r>
              <a:rPr lang="en-US" dirty="0"/>
              <a:t>chi square, Fisher’s exact test and t-test </a:t>
            </a:r>
            <a:r>
              <a:rPr lang="en-US" dirty="0" smtClean="0"/>
              <a:t>by SPSS </a:t>
            </a:r>
            <a:r>
              <a:rPr lang="en-US" dirty="0"/>
              <a:t>(version 11) and a p &lt;0.05 was </a:t>
            </a:r>
            <a:r>
              <a:rPr lang="en-US" dirty="0" smtClean="0"/>
              <a:t>considered significant</a:t>
            </a:r>
            <a:r>
              <a:rPr lang="en-US" dirty="0"/>
              <a:t>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48434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26" y="1772816"/>
            <a:ext cx="7506748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845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/>
              <a:t>Discussion</a:t>
            </a:r>
          </a:p>
          <a:p>
            <a:pPr algn="l" rtl="0"/>
            <a:r>
              <a:rPr lang="en-US" dirty="0"/>
              <a:t>This study showed that cervical </a:t>
            </a:r>
            <a:r>
              <a:rPr lang="en-US" dirty="0" err="1"/>
              <a:t>cerclage</a:t>
            </a:r>
            <a:r>
              <a:rPr lang="en-US" dirty="0"/>
              <a:t> was </a:t>
            </a:r>
            <a:r>
              <a:rPr lang="en-US" dirty="0" smtClean="0"/>
              <a:t>an effective </a:t>
            </a:r>
            <a:r>
              <a:rPr lang="en-US" dirty="0"/>
              <a:t>procedure in the prevention of </a:t>
            </a:r>
            <a:r>
              <a:rPr lang="en-US" dirty="0" smtClean="0"/>
              <a:t>preterm delivery </a:t>
            </a:r>
            <a:r>
              <a:rPr lang="en-US" dirty="0"/>
              <a:t>in </a:t>
            </a:r>
            <a:r>
              <a:rPr lang="en-US" dirty="0" err="1"/>
              <a:t>bicornuate</a:t>
            </a:r>
            <a:r>
              <a:rPr lang="en-US" dirty="0"/>
              <a:t> uterus.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7747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553</Words>
  <Application>Microsoft Office PowerPoint</Application>
  <PresentationFormat>On-screen Show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Role of Cervical Cerclage in Pregnancy Outcome in Women  with Uterine Anomaly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Cervical Cerclage in Pregnancy Outcome in Women  withUterine Anomaly </dc:title>
  <dc:creator>MRT Pack 20 DVDs</dc:creator>
  <cp:lastModifiedBy>MRT Pack 20 DVDs</cp:lastModifiedBy>
  <cp:revision>54</cp:revision>
  <dcterms:created xsi:type="dcterms:W3CDTF">2018-02-04T13:17:54Z</dcterms:created>
  <dcterms:modified xsi:type="dcterms:W3CDTF">2018-02-09T19:11:45Z</dcterms:modified>
</cp:coreProperties>
</file>