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2" r:id="rId4"/>
    <p:sldId id="265" r:id="rId5"/>
    <p:sldId id="263" r:id="rId6"/>
    <p:sldId id="264" r:id="rId7"/>
    <p:sldId id="266" r:id="rId8"/>
    <p:sldId id="259" r:id="rId9"/>
    <p:sldId id="260" r:id="rId10"/>
    <p:sldId id="27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6" autoAdjust="0"/>
    <p:restoredTop sz="94660"/>
  </p:normalViewPr>
  <p:slideViewPr>
    <p:cSldViewPr snapToGrid="0">
      <p:cViewPr varScale="1">
        <p:scale>
          <a:sx n="86" d="100"/>
          <a:sy n="86" d="100"/>
        </p:scale>
        <p:origin x="30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F7382C1-9EE8-4C81-976D-3F6A0481123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0EF51ED0-6DBA-49FE-A818-C904CDE1C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73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382C1-9EE8-4C81-976D-3F6A0481123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1ED0-6DBA-49FE-A818-C904CDE1C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151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382C1-9EE8-4C81-976D-3F6A0481123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1ED0-6DBA-49FE-A818-C904CDE1C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471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382C1-9EE8-4C81-976D-3F6A0481123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1ED0-6DBA-49FE-A818-C904CDE1C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999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382C1-9EE8-4C81-976D-3F6A0481123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1ED0-6DBA-49FE-A818-C904CDE1C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416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382C1-9EE8-4C81-976D-3F6A0481123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1ED0-6DBA-49FE-A818-C904CDE1C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96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382C1-9EE8-4C81-976D-3F6A0481123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1ED0-6DBA-49FE-A818-C904CDE1C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747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382C1-9EE8-4C81-976D-3F6A0481123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1ED0-6DBA-49FE-A818-C904CDE1CEE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6650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382C1-9EE8-4C81-976D-3F6A0481123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1ED0-6DBA-49FE-A818-C904CDE1C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215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382C1-9EE8-4C81-976D-3F6A0481123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1ED0-6DBA-49FE-A818-C904CDE1C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512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382C1-9EE8-4C81-976D-3F6A0481123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1ED0-6DBA-49FE-A818-C904CDE1C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506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382C1-9EE8-4C81-976D-3F6A0481123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1ED0-6DBA-49FE-A818-C904CDE1C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19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382C1-9EE8-4C81-976D-3F6A0481123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1ED0-6DBA-49FE-A818-C904CDE1C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307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382C1-9EE8-4C81-976D-3F6A0481123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1ED0-6DBA-49FE-A818-C904CDE1C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103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382C1-9EE8-4C81-976D-3F6A0481123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1ED0-6DBA-49FE-A818-C904CDE1C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724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382C1-9EE8-4C81-976D-3F6A0481123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1ED0-6DBA-49FE-A818-C904CDE1C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677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382C1-9EE8-4C81-976D-3F6A0481123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1ED0-6DBA-49FE-A818-C904CDE1C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12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F7382C1-9EE8-4C81-976D-3F6A0481123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EF51ED0-6DBA-49FE-A818-C904CDE1C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0347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8557609/" TargetMode="External"/><Relationship Id="rId2" Type="http://schemas.openxmlformats.org/officeDocument/2006/relationships/hyperlink" Target="https://pubmed.ncbi.nlm.nih.gov/?term=Pinheiro%20C%5BAuthor%5D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9788573/" TargetMode="External"/><Relationship Id="rId2" Type="http://schemas.openxmlformats.org/officeDocument/2006/relationships/hyperlink" Target="https://pubmed.ncbi.nlm.nih.gov/?term=Kolczewski%20P%5BAuthor%5D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985C0-8ADA-97CA-C5B9-231980211A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3753" y="1261536"/>
            <a:ext cx="9048692" cy="2421464"/>
          </a:xfrm>
        </p:spPr>
        <p:txBody>
          <a:bodyPr/>
          <a:lstStyle/>
          <a:p>
            <a:pPr algn="ctr"/>
            <a:r>
              <a:rPr lang="en-US" dirty="0"/>
              <a:t>The Role of RF in the treatment of GSM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801DF6-3E85-A5AB-9860-D6CBE13061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3630" y="3931303"/>
            <a:ext cx="9048692" cy="1870981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en-US" sz="6500" dirty="0"/>
              <a:t>Farah Farzaneh</a:t>
            </a:r>
          </a:p>
          <a:p>
            <a:pPr algn="ctr"/>
            <a:r>
              <a:rPr lang="en-US" sz="4200" dirty="0"/>
              <a:t>Prof Gyn-Oncology</a:t>
            </a:r>
          </a:p>
          <a:p>
            <a:pPr algn="ctr"/>
            <a:r>
              <a:rPr lang="en-US" sz="4200" dirty="0"/>
              <a:t>SBMU-PGRC</a:t>
            </a:r>
          </a:p>
          <a:p>
            <a:pPr algn="ctr"/>
            <a:r>
              <a:rPr lang="en-US" sz="4200" dirty="0"/>
              <a:t>1403/06/08</a:t>
            </a:r>
          </a:p>
        </p:txBody>
      </p:sp>
    </p:spTree>
    <p:extLst>
      <p:ext uri="{BB962C8B-B14F-4D97-AF65-F5344CB8AC3E}">
        <p14:creationId xmlns:p14="http://schemas.microsoft.com/office/powerpoint/2010/main" val="4054645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019B36EF-3EC7-BF37-5081-BAB6F1F6BD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44" y="0"/>
            <a:ext cx="121199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971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33CED-801E-318F-246C-D0C9828B8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903316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GSM; </a:t>
            </a:r>
            <a:r>
              <a:rPr lang="en-US" sz="2800" dirty="0"/>
              <a:t>pathophysiology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84158-E0D7-D553-06AA-0A90C6170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435331"/>
            <a:ext cx="10131425" cy="5043054"/>
          </a:xfrm>
        </p:spPr>
        <p:txBody>
          <a:bodyPr>
            <a:noAutofit/>
          </a:bodyPr>
          <a:lstStyle/>
          <a:p>
            <a:r>
              <a:rPr lang="en-US" sz="2800" dirty="0"/>
              <a:t>Physical / sensory changes in the Ext. &amp; Int Gen &amp; LUT </a:t>
            </a:r>
          </a:p>
          <a:p>
            <a:pPr lvl="1"/>
            <a:r>
              <a:rPr lang="en-US" sz="2400" dirty="0"/>
              <a:t>loss of collagen and elastin, </a:t>
            </a:r>
          </a:p>
          <a:p>
            <a:pPr lvl="1"/>
            <a:r>
              <a:rPr lang="en-US" sz="2400" dirty="0"/>
              <a:t>altered smooth muscle cell function, </a:t>
            </a:r>
          </a:p>
          <a:p>
            <a:pPr lvl="1"/>
            <a:r>
              <a:rPr lang="en-US" sz="2400" dirty="0"/>
              <a:t>reduction in the number of blood vessels,</a:t>
            </a:r>
          </a:p>
          <a:p>
            <a:pPr lvl="1"/>
            <a:r>
              <a:rPr lang="en-US" sz="2400" dirty="0"/>
              <a:t>an increase in connective tissue,</a:t>
            </a:r>
          </a:p>
          <a:p>
            <a:pPr lvl="1"/>
            <a:r>
              <a:rPr lang="en-US" sz="2400" dirty="0"/>
              <a:t> leading to epithelial thinning, </a:t>
            </a:r>
          </a:p>
          <a:p>
            <a:pPr lvl="1"/>
            <a:r>
              <a:rPr lang="en-US" sz="2400" dirty="0"/>
              <a:t>decreased blood flow,</a:t>
            </a:r>
          </a:p>
          <a:p>
            <a:pPr lvl="1"/>
            <a:r>
              <a:rPr lang="en-US" sz="2400" dirty="0"/>
              <a:t>reduced elasticity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69875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DBA0B-97AE-8269-492B-03132BBB8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903316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GSM; </a:t>
            </a:r>
            <a:r>
              <a:rPr lang="en-US" sz="2800" dirty="0"/>
              <a:t>sign and symptoms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EE415-2F53-E21C-98DE-D264414D2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8364" y="1512917"/>
            <a:ext cx="9708862" cy="4876799"/>
          </a:xfrm>
        </p:spPr>
        <p:txBody>
          <a:bodyPr>
            <a:noAutofit/>
          </a:bodyPr>
          <a:lstStyle/>
          <a:p>
            <a:r>
              <a:rPr lang="en-US" sz="2800" dirty="0"/>
              <a:t>The most common symptoms:</a:t>
            </a:r>
          </a:p>
          <a:p>
            <a:pPr lvl="1"/>
            <a:r>
              <a:rPr lang="en-US" sz="2400" dirty="0"/>
              <a:t> vaginal dryness,</a:t>
            </a:r>
          </a:p>
          <a:p>
            <a:pPr lvl="1"/>
            <a:r>
              <a:rPr lang="en-US" sz="2400" dirty="0"/>
              <a:t> pain during sexual activity </a:t>
            </a:r>
          </a:p>
          <a:p>
            <a:pPr lvl="1"/>
            <a:r>
              <a:rPr lang="en-US" sz="2400" dirty="0"/>
              <a:t> urinary incontinence </a:t>
            </a:r>
          </a:p>
          <a:p>
            <a:r>
              <a:rPr lang="en-US" sz="2800" dirty="0"/>
              <a:t>Signs:</a:t>
            </a:r>
          </a:p>
          <a:p>
            <a:pPr lvl="1"/>
            <a:r>
              <a:rPr lang="en-US" sz="2400" dirty="0"/>
              <a:t>floppy, droopy vulvar skin</a:t>
            </a:r>
          </a:p>
          <a:p>
            <a:pPr lvl="1"/>
            <a:r>
              <a:rPr lang="en-US" sz="2400" dirty="0"/>
              <a:t>atrophic, pale vaginal epithelium with petechiae, dryness, 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64770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5FD6C-B942-E4C8-A37A-F64F1469E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892233"/>
          </a:xfrm>
        </p:spPr>
        <p:txBody>
          <a:bodyPr/>
          <a:lstStyle/>
          <a:p>
            <a:pPr algn="ctr"/>
            <a:r>
              <a:rPr lang="en-US" dirty="0"/>
              <a:t>GSM; </a:t>
            </a:r>
            <a:r>
              <a:rPr lang="en-US" sz="2800" dirty="0"/>
              <a:t>epidemiology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55D21-F374-2DF5-2B09-A9F20EE6D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1738" y="1740131"/>
            <a:ext cx="9725488" cy="4051069"/>
          </a:xfrm>
        </p:spPr>
        <p:txBody>
          <a:bodyPr>
            <a:normAutofit/>
          </a:bodyPr>
          <a:lstStyle/>
          <a:p>
            <a:r>
              <a:rPr lang="en-US" sz="2800" dirty="0"/>
              <a:t>A set of signs/symptoms due to </a:t>
            </a:r>
          </a:p>
          <a:p>
            <a:pPr lvl="1"/>
            <a:r>
              <a:rPr lang="en-US" sz="2400" dirty="0"/>
              <a:t>altered estrogen production, </a:t>
            </a:r>
          </a:p>
          <a:p>
            <a:r>
              <a:rPr lang="en-US" sz="2800" dirty="0"/>
              <a:t>10%- 45% live with some discomfort</a:t>
            </a:r>
          </a:p>
          <a:p>
            <a:r>
              <a:rPr lang="en-US" sz="2800" dirty="0"/>
              <a:t>only 25% seek tr</a:t>
            </a:r>
          </a:p>
          <a:p>
            <a:r>
              <a:rPr lang="en-US" sz="2800" dirty="0"/>
              <a:t>symptoms are unlikely to improve spontaneously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04751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3DDA6-2D80-C9ED-C7E8-4B0FFBB24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864524"/>
          </a:xfrm>
        </p:spPr>
        <p:txBody>
          <a:bodyPr/>
          <a:lstStyle/>
          <a:p>
            <a:pPr algn="ctr"/>
            <a:r>
              <a:rPr lang="en-US" dirty="0"/>
              <a:t>GSM; </a:t>
            </a:r>
            <a:r>
              <a:rPr lang="en-US" sz="2800" dirty="0"/>
              <a:t>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A603A-1DCC-2C3F-DCD7-746C5275D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734589"/>
            <a:ext cx="10131425" cy="4056611"/>
          </a:xfrm>
        </p:spPr>
        <p:txBody>
          <a:bodyPr>
            <a:normAutofit/>
          </a:bodyPr>
          <a:lstStyle/>
          <a:p>
            <a:r>
              <a:rPr lang="en-US" sz="3200" dirty="0"/>
              <a:t>Hormonal therapy is the current gold standard tr</a:t>
            </a:r>
          </a:p>
          <a:p>
            <a:pPr lvl="1"/>
            <a:r>
              <a:rPr lang="en-US" sz="2800" dirty="0"/>
              <a:t>Contraindications: </a:t>
            </a:r>
          </a:p>
          <a:p>
            <a:pPr lvl="2"/>
            <a:r>
              <a:rPr lang="en-US" sz="2400" dirty="0" err="1"/>
              <a:t>Hx</a:t>
            </a:r>
            <a:r>
              <a:rPr lang="en-US" sz="2400" dirty="0"/>
              <a:t> of Br Ca, CAD, previous VTE, stroke, </a:t>
            </a:r>
          </a:p>
          <a:p>
            <a:pPr lvl="1"/>
            <a:r>
              <a:rPr lang="en-US" sz="2800" dirty="0"/>
              <a:t>Adverse effects:  </a:t>
            </a:r>
          </a:p>
          <a:p>
            <a:pPr lvl="2"/>
            <a:r>
              <a:rPr lang="en-US" sz="2400" dirty="0"/>
              <a:t>vaginal bleeding, En hyperplasia, Br pain, perineal pain</a:t>
            </a:r>
          </a:p>
          <a:p>
            <a:pPr lvl="1"/>
            <a:r>
              <a:rPr lang="en-US" sz="2800" dirty="0"/>
              <a:t>23% incomplete or no relief ; 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1220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1E524-B9EF-2FD5-E64F-611CA25D4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964" y="376843"/>
            <a:ext cx="10131425" cy="820189"/>
          </a:xfrm>
        </p:spPr>
        <p:txBody>
          <a:bodyPr/>
          <a:lstStyle/>
          <a:p>
            <a:pPr algn="ctr"/>
            <a:r>
              <a:rPr lang="en-US" dirty="0"/>
              <a:t>Radiofrequency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D3DB1-AFFE-ED9D-58AD-AAF7BD370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684" y="1274618"/>
            <a:ext cx="10950632" cy="4902345"/>
          </a:xfrm>
        </p:spPr>
        <p:txBody>
          <a:bodyPr>
            <a:noAutofit/>
          </a:bodyPr>
          <a:lstStyle/>
          <a:p>
            <a:r>
              <a:rPr lang="en-US" sz="2800" dirty="0"/>
              <a:t> A new alternative technique for GSM  </a:t>
            </a:r>
          </a:p>
          <a:p>
            <a:pPr lvl="1"/>
            <a:r>
              <a:rPr lang="en-US" sz="2400" dirty="0"/>
              <a:t>Monopolar, </a:t>
            </a:r>
          </a:p>
          <a:p>
            <a:pPr lvl="1"/>
            <a:r>
              <a:rPr lang="en-US" sz="2400" dirty="0"/>
              <a:t>Bipolar, </a:t>
            </a:r>
          </a:p>
          <a:p>
            <a:pPr lvl="1"/>
            <a:r>
              <a:rPr lang="en-US" sz="2400" dirty="0"/>
              <a:t>Multipolar </a:t>
            </a:r>
          </a:p>
          <a:p>
            <a:pPr lvl="1"/>
            <a:r>
              <a:rPr lang="en-US" sz="2400" dirty="0"/>
              <a:t>Current flow through tissue, </a:t>
            </a:r>
          </a:p>
          <a:p>
            <a:pPr lvl="2"/>
            <a:r>
              <a:rPr lang="en-US" sz="2400" dirty="0"/>
              <a:t>which resists creating a rising T up to 43°C </a:t>
            </a:r>
          </a:p>
          <a:p>
            <a:pPr lvl="1"/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57378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1DD4F-5280-CE0C-E8F4-5536B04BA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537557"/>
            <a:ext cx="10131425" cy="659476"/>
          </a:xfrm>
        </p:spPr>
        <p:txBody>
          <a:bodyPr/>
          <a:lstStyle/>
          <a:p>
            <a:pPr algn="ctr"/>
            <a:r>
              <a:rPr lang="en-US" b="1" dirty="0"/>
              <a:t>RF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75115-3CCA-3D90-4EF3-D3A17088E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735" y="1568335"/>
            <a:ext cx="10058400" cy="4621876"/>
          </a:xfrm>
        </p:spPr>
        <p:txBody>
          <a:bodyPr>
            <a:normAutofit fontScale="85000" lnSpcReduction="20000"/>
          </a:bodyPr>
          <a:lstStyle/>
          <a:p>
            <a:endParaRPr lang="en-US" sz="2400" dirty="0"/>
          </a:p>
          <a:p>
            <a:r>
              <a:rPr lang="en-US" sz="3000" dirty="0"/>
              <a:t>Heat production by conversion, ionic, molecular mobilization,</a:t>
            </a:r>
          </a:p>
          <a:p>
            <a:pPr lvl="1"/>
            <a:r>
              <a:rPr lang="en-US" sz="2600" dirty="0"/>
              <a:t>oxygenation, </a:t>
            </a:r>
          </a:p>
          <a:p>
            <a:pPr lvl="1"/>
            <a:r>
              <a:rPr lang="en-US" sz="2600" dirty="0"/>
              <a:t>nutrition, </a:t>
            </a:r>
          </a:p>
          <a:p>
            <a:pPr lvl="1"/>
            <a:r>
              <a:rPr lang="en-US" sz="2600" dirty="0"/>
              <a:t>vasodilation of tissues</a:t>
            </a:r>
          </a:p>
          <a:p>
            <a:pPr lvl="1"/>
            <a:r>
              <a:rPr lang="en-US" sz="2600" dirty="0"/>
              <a:t>denaturation of collagen</a:t>
            </a:r>
          </a:p>
          <a:p>
            <a:pPr lvl="1"/>
            <a:endParaRPr lang="en-US" sz="1500" dirty="0"/>
          </a:p>
          <a:p>
            <a:r>
              <a:rPr lang="en-US" sz="3000" dirty="0"/>
              <a:t>Resulting in tissue remodeling by:</a:t>
            </a:r>
          </a:p>
          <a:p>
            <a:pPr lvl="1"/>
            <a:r>
              <a:rPr lang="en-US" sz="2600" dirty="0" err="1"/>
              <a:t>Neocolagenization</a:t>
            </a:r>
            <a:r>
              <a:rPr lang="en-US" sz="2600" dirty="0"/>
              <a:t>, </a:t>
            </a:r>
          </a:p>
          <a:p>
            <a:pPr lvl="1"/>
            <a:r>
              <a:rPr lang="en-US" sz="2600" dirty="0" err="1"/>
              <a:t>neoelastogenesis</a:t>
            </a:r>
            <a:r>
              <a:rPr lang="en-US" sz="2600" dirty="0"/>
              <a:t>, </a:t>
            </a:r>
          </a:p>
          <a:p>
            <a:pPr lvl="1"/>
            <a:r>
              <a:rPr lang="en-US" sz="2600" dirty="0"/>
              <a:t>reorganization of collagen fibers</a:t>
            </a:r>
          </a:p>
          <a:p>
            <a:pPr lvl="1"/>
            <a:endParaRPr lang="en-US" sz="30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7537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DEE2E-B437-F40F-E093-AC82C34BA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2620"/>
          </a:xfrm>
        </p:spPr>
        <p:txBody>
          <a:bodyPr>
            <a:noAutofit/>
          </a:bodyPr>
          <a:lstStyle/>
          <a:p>
            <a:pPr algn="ctr"/>
            <a:br>
              <a:rPr lang="en-US" sz="3200" b="1" dirty="0"/>
            </a:br>
            <a:br>
              <a:rPr lang="en-US" sz="3200" b="1" dirty="0"/>
            </a:br>
            <a:br>
              <a:rPr lang="en-US" sz="3200" b="1" dirty="0"/>
            </a:br>
            <a:r>
              <a:rPr lang="en-US" sz="3200" b="1" dirty="0"/>
              <a:t>Study: </a:t>
            </a:r>
            <a:r>
              <a:rPr lang="en-US" sz="3200" b="1" dirty="0" err="1"/>
              <a:t>Intravag</a:t>
            </a:r>
            <a:r>
              <a:rPr lang="en-US" sz="3200" b="1" dirty="0"/>
              <a:t> </a:t>
            </a:r>
            <a:r>
              <a:rPr lang="en-US" sz="3200" b="1" dirty="0" err="1"/>
              <a:t>nonablative</a:t>
            </a:r>
            <a:r>
              <a:rPr lang="en-US" sz="3200" b="1" dirty="0"/>
              <a:t> RF in the tr of GSM</a:t>
            </a:r>
            <a:br>
              <a:rPr lang="en-US" sz="3200" b="1" dirty="0"/>
            </a:br>
            <a:r>
              <a:rPr lang="en-US" sz="2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C. Pinheiro</a:t>
            </a:r>
            <a:r>
              <a:rPr lang="en-US" sz="2000" dirty="0"/>
              <a:t>,  </a:t>
            </a:r>
            <a:r>
              <a:rPr lang="en-US" sz="2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BMC </a:t>
            </a:r>
            <a:r>
              <a:rPr lang="en-US" sz="2000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Womens</a:t>
            </a:r>
            <a:r>
              <a:rPr lang="en-US" sz="2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Health.</a:t>
            </a:r>
            <a:r>
              <a:rPr lang="en-US" sz="2000" dirty="0"/>
              <a:t> 2021</a:t>
            </a:r>
            <a:br>
              <a:rPr lang="en-US" sz="3200" dirty="0"/>
            </a:br>
            <a:br>
              <a:rPr lang="en-US" sz="3200" b="1" dirty="0"/>
            </a:br>
            <a:br>
              <a:rPr lang="en-US" sz="3200" b="1" dirty="0"/>
            </a:br>
            <a:r>
              <a:rPr lang="en-US" sz="3200" b="1" dirty="0"/>
              <a:t> 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3F887-389C-AEC8-3FFC-B81564487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0287" y="1729047"/>
            <a:ext cx="10131425" cy="4948844"/>
          </a:xfrm>
        </p:spPr>
        <p:txBody>
          <a:bodyPr>
            <a:noAutofit/>
          </a:bodyPr>
          <a:lstStyle/>
          <a:p>
            <a:r>
              <a:rPr lang="en-US" sz="2800" dirty="0"/>
              <a:t>11 women Dx GSM </a:t>
            </a:r>
          </a:p>
          <a:p>
            <a:pPr lvl="1"/>
            <a:r>
              <a:rPr lang="en-US" sz="2000" dirty="0"/>
              <a:t>Single-arm pilot study</a:t>
            </a:r>
          </a:p>
          <a:p>
            <a:pPr lvl="1"/>
            <a:r>
              <a:rPr lang="en-US" sz="2000" dirty="0"/>
              <a:t>numeric rating scale of symptoms, VHI, VMI, vaginal pH, FSFI, urinary function  ICIQ-SF</a:t>
            </a:r>
          </a:p>
          <a:p>
            <a:r>
              <a:rPr lang="en-US" sz="2800" dirty="0"/>
              <a:t>Results:</a:t>
            </a:r>
          </a:p>
          <a:p>
            <a:pPr lvl="1"/>
            <a:r>
              <a:rPr lang="en-US" sz="2000" dirty="0" err="1"/>
              <a:t>Intravag</a:t>
            </a:r>
            <a:r>
              <a:rPr lang="en-US" sz="2000" dirty="0"/>
              <a:t> RF mostly reduced the clinical symptoms of GSM </a:t>
            </a:r>
          </a:p>
          <a:p>
            <a:pPr lvl="1"/>
            <a:r>
              <a:rPr lang="en-US" sz="2000" dirty="0"/>
              <a:t>satisfaction with tr.</a:t>
            </a:r>
          </a:p>
          <a:p>
            <a:pPr lvl="1"/>
            <a:r>
              <a:rPr lang="en-US" sz="2000" dirty="0"/>
              <a:t>No </a:t>
            </a:r>
            <a:r>
              <a:rPr lang="en-US" sz="2000" dirty="0" err="1"/>
              <a:t>dverse</a:t>
            </a:r>
            <a:r>
              <a:rPr lang="en-US" sz="2000" dirty="0"/>
              <a:t> effects, </a:t>
            </a:r>
          </a:p>
          <a:p>
            <a:pPr lvl="1"/>
            <a:r>
              <a:rPr lang="en-US" sz="2000" dirty="0"/>
              <a:t>positive effects on sexual</a:t>
            </a:r>
          </a:p>
          <a:p>
            <a:pPr lvl="1"/>
            <a:r>
              <a:rPr lang="en-US" sz="2000" dirty="0"/>
              <a:t> and urinary function.</a:t>
            </a:r>
          </a:p>
          <a:p>
            <a:pPr lvl="1"/>
            <a:endParaRPr lang="en-US" sz="20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40672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4BFA8-CEC6-EF32-B0B4-3E1625879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60578" cy="881784"/>
          </a:xfrm>
        </p:spPr>
        <p:txBody>
          <a:bodyPr>
            <a:noAutofit/>
          </a:bodyPr>
          <a:lstStyle/>
          <a:p>
            <a:pPr algn="ctr"/>
            <a:br>
              <a:rPr lang="en-US" sz="3200" b="1" dirty="0"/>
            </a:br>
            <a:r>
              <a:rPr lang="en-US" sz="3200" b="1" dirty="0"/>
              <a:t>Study: HA &amp; RF in Patients with </a:t>
            </a:r>
            <a:r>
              <a:rPr lang="en-US" sz="3200" b="1" dirty="0" err="1"/>
              <a:t>Urogen</a:t>
            </a:r>
            <a:r>
              <a:rPr lang="en-US" sz="3200" b="1" dirty="0"/>
              <a:t> Atrophy/ </a:t>
            </a:r>
            <a:r>
              <a:rPr lang="en-US" sz="3200" b="1" dirty="0" err="1"/>
              <a:t>Vag</a:t>
            </a:r>
            <a:r>
              <a:rPr lang="en-US" sz="3200" b="1" dirty="0"/>
              <a:t> Laxity</a:t>
            </a:r>
            <a:r>
              <a:rPr lang="en-US" sz="32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b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sz="2000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Kolczewski</a:t>
            </a:r>
            <a:r>
              <a:rPr lang="en-US" sz="2000" dirty="0"/>
              <a:t>, </a:t>
            </a:r>
            <a:r>
              <a:rPr lang="en-US" sz="2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Pharmaceuticals (Basel).</a:t>
            </a:r>
            <a:r>
              <a:rPr lang="en-US" sz="2000" dirty="0"/>
              <a:t> 2022 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32D8D-A8A3-6075-1BB5-0786EA49E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9789"/>
            <a:ext cx="10515600" cy="5063085"/>
          </a:xfrm>
        </p:spPr>
        <p:txBody>
          <a:bodyPr>
            <a:noAutofit/>
          </a:bodyPr>
          <a:lstStyle/>
          <a:p>
            <a:r>
              <a:rPr lang="en-US" sz="2800" dirty="0"/>
              <a:t>22 women with GSM and VL, 36-72 </a:t>
            </a:r>
            <a:r>
              <a:rPr lang="en-US" sz="2800" dirty="0" err="1"/>
              <a:t>yrs</a:t>
            </a:r>
            <a:r>
              <a:rPr lang="en-US" sz="2800" dirty="0"/>
              <a:t> old</a:t>
            </a:r>
          </a:p>
          <a:p>
            <a:pPr lvl="1"/>
            <a:r>
              <a:rPr lang="en-US" sz="2400" dirty="0"/>
              <a:t>VLQ, VHI, FSFI </a:t>
            </a:r>
          </a:p>
          <a:p>
            <a:r>
              <a:rPr lang="en-US" sz="2800" dirty="0"/>
              <a:t>Results:</a:t>
            </a:r>
          </a:p>
          <a:p>
            <a:pPr lvl="1"/>
            <a:r>
              <a:rPr lang="en-US" sz="2800" dirty="0"/>
              <a:t>higher patient satisfaction </a:t>
            </a:r>
          </a:p>
          <a:p>
            <a:pPr lvl="1"/>
            <a:r>
              <a:rPr lang="en-US" sz="2800" dirty="0"/>
              <a:t>clinical improvement </a:t>
            </a:r>
          </a:p>
          <a:p>
            <a:pPr lvl="1"/>
            <a:r>
              <a:rPr lang="en-US" sz="2800" dirty="0"/>
              <a:t>On the IHC, elastin and collagen fiber [] increased after the tr</a:t>
            </a:r>
          </a:p>
          <a:p>
            <a:pPr lvl="2"/>
            <a:r>
              <a:rPr lang="en-US" sz="2800" dirty="0"/>
              <a:t> Both in the vulvar skin and in the vaginal wall: </a:t>
            </a:r>
          </a:p>
        </p:txBody>
      </p:sp>
    </p:spTree>
    <p:extLst>
      <p:ext uri="{BB962C8B-B14F-4D97-AF65-F5344CB8AC3E}">
        <p14:creationId xmlns:p14="http://schemas.microsoft.com/office/powerpoint/2010/main" val="8297646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1931</TotalTime>
  <Words>404</Words>
  <Application>Microsoft Office PowerPoint</Application>
  <PresentationFormat>Widescreen</PresentationFormat>
  <Paragraphs>72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Celestial</vt:lpstr>
      <vt:lpstr>The Role of RF in the treatment of GSM </vt:lpstr>
      <vt:lpstr>GSM; pathophysiology</vt:lpstr>
      <vt:lpstr>GSM; sign and symptoms</vt:lpstr>
      <vt:lpstr>GSM; epidemiology</vt:lpstr>
      <vt:lpstr>GSM; treatment</vt:lpstr>
      <vt:lpstr>Radiofrequency</vt:lpstr>
      <vt:lpstr>RF</vt:lpstr>
      <vt:lpstr>   Study: Intravag nonablative RF in the tr of GSM C. Pinheiro,  BMC Womens Health. 2021    </vt:lpstr>
      <vt:lpstr> Study: HA &amp; RF in Patients with Urogen Atrophy/ Vag Laxity  Kolczewski, Pharmaceuticals (Basel). 2022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Farah Farzaneh</dc:creator>
  <cp:lastModifiedBy>Farah Farzaneh</cp:lastModifiedBy>
  <cp:revision>14</cp:revision>
  <dcterms:created xsi:type="dcterms:W3CDTF">2024-08-25T15:24:18Z</dcterms:created>
  <dcterms:modified xsi:type="dcterms:W3CDTF">2024-08-28T16:46:41Z</dcterms:modified>
</cp:coreProperties>
</file>