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1CF3-DD35-F973-7431-ECF632ABF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F9E8-A13B-0F0C-C3AC-26391B47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B9DB-9B94-CD5C-3E2B-5856ACB2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F730-AB34-242C-5131-5A5BC76A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6980-6B0F-EA3B-30C4-8499E579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263C-29AE-D88D-A8EB-9742BFF4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34417-8BB2-C9FC-1C95-5E1E02ECF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199C-5FED-3604-1C66-07C82C8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1BD1-842F-9B1E-4A3D-ACEE2EC3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B3F1-E4FE-C9DC-BE71-17A0A3D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FE96F-4B18-DA8F-E03D-2BDED1657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F6CCE-B366-C4C0-CF32-5EC3A369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0290-D86C-0127-1269-463BFCA9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09B5-36AA-A035-3931-A04AEF60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2B04-DCC9-C612-6911-1F015535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A7D2-8B7D-8DB2-9871-163F1481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B785-235C-2ED8-11D3-BB06B4AA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87F4-6EF4-8E1E-DB79-1CAF486B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605B-4188-1242-87A6-A5070F8C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AB5F-E428-C450-879D-60AACD39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443C-C0B5-4D88-8941-CB13A0CA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12DA-B416-338F-29F7-6B2955DC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5964-F0DD-B821-AA81-5693838B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FCA1-E2E5-E58E-C041-6390447F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E990-5D6D-A92E-5E9B-CC84E1A2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A51B-DF5C-5FCA-79F9-A41206FE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9655-6D86-974C-E311-6704AA741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90B11-78D0-BEF5-E193-282891D3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54CB5-6530-AB48-9AFF-1C55E7CC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3F386-8C95-2149-AB45-6820D2AE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F6868-8E1E-868B-27B7-82F584EF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F46D-1FC8-40C6-D6D3-B15A23B1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E03D6-13AF-BC68-1C5F-52E78046B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B197B-89DF-FCE0-028A-81B616DD4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4547A-5C1C-AD8D-C0EC-94314BD95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E414D-07E7-6ADF-51A0-AF7B8EBA9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F7063-83EB-D5B3-8A81-770AA295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7CCB7-5EC7-B866-32AA-41D1E04A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40606-7E4B-7103-2232-C04CFE26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87DB-E63F-8399-86CC-86B90CF1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0B2E5-6B3D-6995-829A-2A7D1A4C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49892-F299-4ADC-CDBF-3E3B0F6A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2B0-ABF0-3BF6-27A0-8F5CB1A7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81F33-57B2-BD10-5C8E-5DB85D16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AC69D-7A66-C884-1B3D-7E080B54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FD5CF-A294-6443-1DEE-DCC22613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3C66-AA1C-027A-25BF-5302E882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0939-0DA2-3217-BB78-0612FC46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54AE9-77A9-BABB-1B4B-3FE78409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EF561-8A5C-32CB-2AEB-E42F10AC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9E76-946A-1A2B-8662-7493FFBB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A6BC5-4445-91FA-B1E0-B35D9A32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3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0D72-0742-D523-D7C0-7937FA1C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9B408-BB1F-BA53-1A69-7D695D518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872B8-A9C6-784A-6DCD-B76633AF0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9DD1-7C17-7803-F715-70A7E785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1F742-8B7D-C2B8-28F1-89F4826E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890CF-01DC-6570-9190-8994962F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944A4-9CD5-EB7C-255E-F0C6FCA3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C8F2-E1E2-5334-F754-10638649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67EC-2E9D-4114-8EF0-BAD4E2863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F031-A43E-4649-B110-ABC11AF778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D88B-421B-4BE2-071C-7E261472B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99F8-F549-393C-BDA4-9F9AEF11C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258-EB8F-4529-82E3-64499607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21" y="317104"/>
            <a:ext cx="614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WHERE THERE IS THE PEACE, 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GOD IS</a:t>
            </a:r>
          </a:p>
        </p:txBody>
      </p:sp>
    </p:spTree>
    <p:extLst>
      <p:ext uri="{BB962C8B-B14F-4D97-AF65-F5344CB8AC3E}">
        <p14:creationId xmlns:p14="http://schemas.microsoft.com/office/powerpoint/2010/main" val="7261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4"/>
    </mc:Choice>
    <mc:Fallback xmlns="">
      <p:transition spd="slow" advTm="52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3B1D-D265-8621-ED2D-DDE31329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C747-0C0A-2C8E-E8C0-3F6362AB7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podophyllin, podophyllotoxin, interferon, and FU are all contraindicated because of fetal harm.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TCA has no systemic absorption and no known fetal effects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best time: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 half of pregnancy.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Cryoablation is a safe and effective treatment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ablation in pregnancy for bulky, potentially obstructive lesions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risk of wart recurrence lowest when treatment is delayed until third trimester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5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361B-7021-FFE6-5D34-E7198AC3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Vertical transmission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D481-5B2E-841D-E7F9-24327EC8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JRP is the most severe outcome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studies have examined effect of antenatal treatment of warts on viral transmission to  fetus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Neonatal infection has been described following cesarean delivery with unruptured membranes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vertical transmission may occur antepartum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protective benefit 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C- section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rate of neonatal JRP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1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0E58-0112-CBA5-0745-5D4B8250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BF2C-08AA-A4BE-07B7-8A1368BA0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suggest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 performing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C- section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patients with anogenital warts for sole indication of preventing JRP or vertical transmission 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C- section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indicated if vulvar or vaginal warts obstruct birth canal,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lesions may avulse and hemorrhage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cause dystocia during an attempted vaginal delivery.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1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335F-41CE-49AF-7DAC-7C5A2AC3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Immunocompromise or HIV infection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E73E-08E8-81A5-AA65-482FAF86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immunocompromised patients include :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those with HIV, 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solid organ transplant,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allogeneic hematopoietic stem cell transplant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systemic lupus erythematous, inflammatory bowel disease or rheumatologic disease requiring current immunosuppressive treatments.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8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95E9-6D9E-B9D9-99DA-EE197C78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FF23-2A10-74FE-B3D1-DC87177F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prone to development of condyloma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often develop bulky or extensive lesions requiring repetitive treatment.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prevalence of anogenital warts is higher in HIV-positive patients,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Vulvar biopsy is indicated in immunocompromised women with wart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high-oncogenic risk HPV types are detected in up to 50 % of genital warts in HIV+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5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88BB-DD47-0A1F-4877-A2227FA6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544D-952E-B825-D3F6-EB05F2D7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initially self-treat with  Topical 5 % imiquimod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(may be more effective than traditional medical therapies &amp; surgical treatment)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systemic administration of </a:t>
            </a:r>
            <a:r>
              <a:rPr lang="en-US" b="0" i="0" dirty="0">
                <a:effectLst/>
                <a:latin typeface="Arial" panose="020B0604020202020204" pitchFamily="34" charset="0"/>
              </a:rPr>
              <a:t>cidofovir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 surgical excision to laser therapy, (allows pathologic analysis of removed tissue).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recurrence is common after all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7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3FA8-590E-39C8-9DCA-FA665D83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Postmenopausal 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3E85-9C50-ED6F-D89D-2B21AA949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 with warty-appearing lesions should be biopsied before initiation of therapy,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greater chance of having an underlying VIN or vulvar cancer than younger women.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Treatment options is the same at other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13C3F-ACD1-6921-CE15-9883FC1C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 intraepithelial neoplasia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4837A-2054-1150-E77D-99953D7D3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8EB6-688B-DD1A-7BBC-0FDE9D27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Pregnant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DD7F-EAA7-F462-A63D-D64522F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1F20"/>
                </a:solidFill>
                <a:effectLst/>
                <a:latin typeface="AdvTT7c3c51d9"/>
              </a:rPr>
              <a:t>same Clinical Action Thresholds for surveillance and colposcopy established for nonpregnant patients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colposcopy is deferred until postpartum for minor abnormalities (CIN 1)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colposcopy is performed during pregnancy for high-grade lesions (CIN 2,3)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treatment is performed only if invasive disease is suspected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7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6191-8DE4-3E04-C263-F86A04FA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038A-3077-8498-F4D5-2AA53C9E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188"/>
            <a:ext cx="10515600" cy="541968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Pregnant patients with CIN 1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should not undergo excision or ablation.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 be reevaluated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wks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postpartum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Pregnant patients with CIN 2 or 3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Colposcopy &amp; cytology HPV every 12 - 24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wks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during  pregnancy is preferred.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biopsy may be repeated only if appearance of lesion worsens or if cytology suggests invasive disease.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ECC and endometrial sampling should 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be performed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Deferring colposcopy until after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wks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postpartum is acceptable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9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4BD5-4635-93F0-844E-CFFED44A1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HPV related lesion treatment</a:t>
            </a:r>
            <a:br>
              <a:rPr lang="en-US" b="1" dirty="0"/>
            </a:br>
            <a:r>
              <a:rPr lang="en-US" sz="4400" b="1" dirty="0"/>
              <a:t>in especial situations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064B5-D4A7-33A9-823A-EA7BD75B5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917" y="51132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 </a:t>
            </a:r>
            <a:r>
              <a:rPr lang="en-US" dirty="0" err="1"/>
              <a:t>N.Faghih</a:t>
            </a:r>
            <a:endParaRPr lang="en-US" dirty="0"/>
          </a:p>
          <a:p>
            <a:r>
              <a:rPr lang="en-US" dirty="0" err="1"/>
              <a:t>Gynco</a:t>
            </a:r>
            <a:r>
              <a:rPr lang="en-US" dirty="0"/>
              <a:t>-Oncologist</a:t>
            </a:r>
          </a:p>
          <a:p>
            <a:r>
              <a:rPr lang="en-US" dirty="0"/>
              <a:t>SBMU</a:t>
            </a:r>
          </a:p>
          <a:p>
            <a:r>
              <a:rPr lang="en-US" dirty="0"/>
              <a:t>Aug 2024</a:t>
            </a:r>
          </a:p>
        </p:txBody>
      </p:sp>
    </p:spTree>
    <p:extLst>
      <p:ext uri="{BB962C8B-B14F-4D97-AF65-F5344CB8AC3E}">
        <p14:creationId xmlns:p14="http://schemas.microsoft.com/office/powerpoint/2010/main" val="193792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6A0D-BAEC-27ED-2267-E884BF8E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 younger than 25ys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C5D-D68D-4DE2-B6E8-C5DDD0BD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rate of HPV infection is high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infection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CIN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often regress spontaneously.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risk of progression to cancer is low for these lesions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Treatment associated with potential adverse obstetric outcomes.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CIN 1 and preceding lesions ASC-US LSIL ASC-H or HSIL: observation preferred  rather than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632F-9711-1F96-9AA2-C10FD1E5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39E6-DBA9-4315-D4FE-3ACE95C9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304"/>
            <a:ext cx="10515600" cy="54651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CIN 1 preceded by: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ASC-US and LSIL, repeat cytology in 1 yr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ASC-H, repeat cytology in 1 and 2 yrs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HSIL, colposcopy &amp; cytology in 1 and 2 yrs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CIN 2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treatment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observation is acceptable.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Follow-up :cytology and colposcopy at 6 and 12 months.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CIN 3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treatment with excision or ablation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B5CD-BC91-052B-BF17-911E5789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Immunocompromised &amp; postmenopausal</a:t>
            </a:r>
            <a:r>
              <a:rPr lang="en-US" dirty="0"/>
              <a:t> 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BE46-2BDC-14F8-F31D-9CCFD026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Management in </a:t>
            </a:r>
            <a:r>
              <a:rPr lang="en-US" b="1" dirty="0"/>
              <a:t>immunocompromised</a:t>
            </a:r>
            <a:r>
              <a:rPr lang="en-US" dirty="0"/>
              <a:t> pt is the same of usual people.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When treatment is performed for CIN 1, 2, or 3, excision is preferred rather than cryoablation.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recurrence is more frequent than general population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Management in </a:t>
            </a:r>
            <a:r>
              <a:rPr lang="en-US" b="1" dirty="0"/>
              <a:t>postmenopausal</a:t>
            </a:r>
            <a:r>
              <a:rPr lang="en-US" dirty="0"/>
              <a:t> pt is the same of usual people.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2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3BFC2-5616-3AF1-0F93-90B8F9432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Vulvar intraepithelial </a:t>
            </a:r>
            <a:r>
              <a:rPr lang="en-US" dirty="0" err="1"/>
              <a:t>neplasia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9EEE4B-F407-9548-E167-E0454C1AA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6FED-97DA-5109-8FDA-10A5A0B1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A1B3-321F-0C38-65DF-AEB50D5C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Vulvar SILs are more common in patients infected with HIV than in uninfected controls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Premenopausal patients are more likely to have HPV-associated vulvar HSIL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postmenopausal patients are more likely to have non-HPV associated vulvar SIL.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major risk factor for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differentiated VIN (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dVIN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having an associated vulvar dermatosis, such as lichen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sclerosus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9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C081-689D-77F4-4613-2CA2FBFD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E0DA-ADD3-8045-A04E-34B93644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Vulvar LSIL are equivalent to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condylomata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acuminata are not precancerous lesions, and do not need to be treated unless symptomatic.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Management options for vulvar HSIL include excision, ablative therapy, and topical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AC00-CD1A-8F81-142B-211CC9D6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vulvar SIL in pregnancy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D7F4F-E6A0-EE9F-5F3A-509FD017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 vulvar lesion noted should be biopsied as nonpregnant patient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Management options: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Surgical therapy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(patient remote from delivery)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Expectant management until after delivery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diagnosed in the third trimester) 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Medical therapy is generally not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A8EE-FCBF-DB4A-297A-27F0A0CB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vulvar SIL in HIV-infected 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85BE-0CE1-9B4B-F9B0-EA6EC2E59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increased risk of vulvar and vaginal neoplasia.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careful vulvar and vaginal examination whenever a complete PE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treated the same as patients in general population.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Conservative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surgical excision and destruction of lesions are the mainstays of 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0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8225-11C8-4C7A-9046-BE8CB7FC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31E481-86FA-4077-80F7-C9DE2B08B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74049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685A-113E-45DE-78A2-874A22B0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CEAF-1CC2-9C11-5A87-7E6BB3A8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Genital wart</a:t>
            </a:r>
          </a:p>
          <a:p>
            <a:endParaRPr lang="en-US" dirty="0"/>
          </a:p>
          <a:p>
            <a:r>
              <a:rPr lang="en-US" dirty="0"/>
              <a:t>Cervical intraepithelial neoplasia</a:t>
            </a:r>
          </a:p>
          <a:p>
            <a:endParaRPr lang="en-US" dirty="0"/>
          </a:p>
          <a:p>
            <a:r>
              <a:rPr lang="en-US" dirty="0"/>
              <a:t>Vulvar intraepithelial neoplasia</a:t>
            </a:r>
          </a:p>
        </p:txBody>
      </p:sp>
    </p:spTree>
    <p:extLst>
      <p:ext uri="{BB962C8B-B14F-4D97-AF65-F5344CB8AC3E}">
        <p14:creationId xmlns:p14="http://schemas.microsoft.com/office/powerpoint/2010/main" val="32119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7327-3426-1AB6-5DBE-2E53EE10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especial situations?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441-2823-BB3A-0A9E-309392A7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Pregnancy</a:t>
            </a:r>
          </a:p>
          <a:p>
            <a:endParaRPr lang="en-US" dirty="0"/>
          </a:p>
          <a:p>
            <a:r>
              <a:rPr lang="en-US" dirty="0"/>
              <a:t>Immunocompromised pt</a:t>
            </a:r>
          </a:p>
          <a:p>
            <a:endParaRPr lang="en-US" dirty="0"/>
          </a:p>
          <a:p>
            <a:r>
              <a:rPr lang="en-US" dirty="0"/>
              <a:t>Adolescent</a:t>
            </a:r>
          </a:p>
          <a:p>
            <a:endParaRPr lang="en-US" dirty="0"/>
          </a:p>
          <a:p>
            <a:r>
              <a:rPr lang="en-US" dirty="0"/>
              <a:t>Postmenopausal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BD77B-4CBB-05AE-9F4B-7404D7F8C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Genital wart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154026-6F9E-24C4-9C30-B744E4E55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C2ED-78DF-6F5B-BDA7-1682767D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Incidenta</a:t>
            </a:r>
            <a:r>
              <a:rPr lang="en-US" dirty="0"/>
              <a:t> finding of wart?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F968-E915-D39B-2434-56E9F63E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medical indication for treatment of asymptomatic warts incidentally noted on P/E,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reason to believe that treating vulvovaginal warts reduce future risk of cancer.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patients should not be treated solely for purposed of preventing infection of sexual contacts,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evidence that eradication of warts eliminates infectivity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patients should be made aware of presence of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15C9-6CCE-08A2-9447-B2B136F8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EF6B-5CDA-39A4-86D9-2D6E342C4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 indication for treatment of vulvovaginal warts is alleviation of bothersome symptoms 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No need to do colposcopy just for wart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038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1769-F0CA-553A-A6F5-C0FB155D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Genital wart in pregnancy?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FB55-A6D5-D252-E10D-B2466DFD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important issues arise: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Worsening of the disease in the pregnant state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Choice of safe and effective treatment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 vertical transmission to the fetus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1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2136-32F7-DD6A-EA71-7E96CD50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B3C7-AE58-9B76-C0BC-FA5CC906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Pregnancy is associated with a decrease in cell mediated immunity, may lead to a worsening of viral infection.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Indications for treatment are similar to those for nonpregnant patients.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lesions that potentially obstruct birth canal should be treated to avoid complications during vaginal birth.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Treatment may not reduce the risk of vertical transmission.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8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1048</Words>
  <Application>Microsoft Office PowerPoint</Application>
  <PresentationFormat>Widescreen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HPV related lesion treatment in especial situations</vt:lpstr>
      <vt:lpstr>Lesions?</vt:lpstr>
      <vt:lpstr>especial situations?</vt:lpstr>
      <vt:lpstr>Genital wart</vt:lpstr>
      <vt:lpstr>Incidenta finding of wart?</vt:lpstr>
      <vt:lpstr>PowerPoint Presentation</vt:lpstr>
      <vt:lpstr>Genital wart in pregnancy?</vt:lpstr>
      <vt:lpstr>PowerPoint Presentation</vt:lpstr>
      <vt:lpstr>Treatment options:</vt:lpstr>
      <vt:lpstr>Vertical transmission</vt:lpstr>
      <vt:lpstr>PowerPoint Presentation</vt:lpstr>
      <vt:lpstr>Immunocompromise or HIV infection </vt:lpstr>
      <vt:lpstr>PowerPoint Presentation</vt:lpstr>
      <vt:lpstr>Treatment:</vt:lpstr>
      <vt:lpstr>Postmenopausal pt</vt:lpstr>
      <vt:lpstr>Cervical intraepithelial neoplasia</vt:lpstr>
      <vt:lpstr>Pregnant patients </vt:lpstr>
      <vt:lpstr>PowerPoint Presentation</vt:lpstr>
      <vt:lpstr>Pt younger than 25ys</vt:lpstr>
      <vt:lpstr>PowerPoint Presentation</vt:lpstr>
      <vt:lpstr>Immunocompromised &amp; postmenopausal pt </vt:lpstr>
      <vt:lpstr>Vulvar intraepithelial neplasia</vt:lpstr>
      <vt:lpstr>PowerPoint Presentation</vt:lpstr>
      <vt:lpstr>PowerPoint Presentation</vt:lpstr>
      <vt:lpstr>vulvar SIL in pregnancy</vt:lpstr>
      <vt:lpstr>vulvar SIL in HIV-infected 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nafiseh faghih</dc:creator>
  <cp:lastModifiedBy>Unknown User</cp:lastModifiedBy>
  <cp:revision>15</cp:revision>
  <dcterms:created xsi:type="dcterms:W3CDTF">2024-08-26T16:26:52Z</dcterms:created>
  <dcterms:modified xsi:type="dcterms:W3CDTF">2024-08-29T02:49:11Z</dcterms:modified>
</cp:coreProperties>
</file>