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71" r:id="rId4"/>
    <p:sldId id="258" r:id="rId5"/>
    <p:sldId id="259" r:id="rId6"/>
    <p:sldId id="260" r:id="rId7"/>
    <p:sldId id="261" r:id="rId8"/>
    <p:sldId id="274" r:id="rId9"/>
    <p:sldId id="262" r:id="rId10"/>
    <p:sldId id="272" r:id="rId11"/>
    <p:sldId id="263" r:id="rId12"/>
    <p:sldId id="273" r:id="rId13"/>
    <p:sldId id="264" r:id="rId14"/>
    <p:sldId id="275" r:id="rId15"/>
    <p:sldId id="265" r:id="rId16"/>
    <p:sldId id="266" r:id="rId17"/>
    <p:sldId id="267" r:id="rId18"/>
    <p:sldId id="276" r:id="rId19"/>
    <p:sldId id="268" r:id="rId20"/>
    <p:sldId id="277" r:id="rId21"/>
    <p:sldId id="278" r:id="rId22"/>
    <p:sldId id="279" r:id="rId23"/>
    <p:sldId id="269" r:id="rId24"/>
    <p:sldId id="280" r:id="rId25"/>
    <p:sldId id="270" r:id="rId2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0" d="100"/>
          <a:sy n="40" d="100"/>
        </p:scale>
        <p:origin x="-1182"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1DB4BB-4D5D-421E-AA00-262C541D0B1A}" type="datetimeFigureOut">
              <a:rPr lang="fa-IR" smtClean="0"/>
              <a:t>1446/02/23</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3062D23-879E-4EE2-AF60-E2C3BC3E1025}"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1DB4BB-4D5D-421E-AA00-262C541D0B1A}" type="datetimeFigureOut">
              <a:rPr lang="fa-IR" smtClean="0"/>
              <a:t>1446/02/23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3062D23-879E-4EE2-AF60-E2C3BC3E1025}"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A1DB4BB-4D5D-421E-AA00-262C541D0B1A}" type="datetimeFigureOut">
              <a:rPr lang="fa-IR" smtClean="0"/>
              <a:t>1446/02/23</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3062D23-879E-4EE2-AF60-E2C3BC3E1025}"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1DB4BB-4D5D-421E-AA00-262C541D0B1A}" type="datetimeFigureOut">
              <a:rPr lang="fa-IR" smtClean="0"/>
              <a:t>1446/02/23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3062D23-879E-4EE2-AF60-E2C3BC3E1025}"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1DB4BB-4D5D-421E-AA00-262C541D0B1A}" type="datetimeFigureOut">
              <a:rPr lang="fa-IR" smtClean="0"/>
              <a:t>1446/02/23</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3062D23-879E-4EE2-AF60-E2C3BC3E1025}"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1DB4BB-4D5D-421E-AA00-262C541D0B1A}" type="datetimeFigureOut">
              <a:rPr lang="fa-IR" smtClean="0"/>
              <a:t>1446/02/23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3062D23-879E-4EE2-AF60-E2C3BC3E1025}"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1DB4BB-4D5D-421E-AA00-262C541D0B1A}" type="datetimeFigureOut">
              <a:rPr lang="fa-IR" smtClean="0"/>
              <a:t>1446/02/23</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63062D23-879E-4EE2-AF60-E2C3BC3E1025}"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A1DB4BB-4D5D-421E-AA00-262C541D0B1A}" type="datetimeFigureOut">
              <a:rPr lang="fa-IR" smtClean="0"/>
              <a:t>1446/02/23</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63062D23-879E-4EE2-AF60-E2C3BC3E1025}"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A1DB4BB-4D5D-421E-AA00-262C541D0B1A}" type="datetimeFigureOut">
              <a:rPr lang="fa-IR" smtClean="0"/>
              <a:t>1446/02/23</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63062D23-879E-4EE2-AF60-E2C3BC3E1025}"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1DB4BB-4D5D-421E-AA00-262C541D0B1A}" type="datetimeFigureOut">
              <a:rPr lang="fa-IR" smtClean="0"/>
              <a:t>1446/02/23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3062D23-879E-4EE2-AF60-E2C3BC3E1025}"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A1DB4BB-4D5D-421E-AA00-262C541D0B1A}" type="datetimeFigureOut">
              <a:rPr lang="fa-IR" smtClean="0"/>
              <a:t>1446/02/23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3062D23-879E-4EE2-AF60-E2C3BC3E1025}" type="slidenum">
              <a:rPr lang="fa-IR" smtClean="0"/>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1DB4BB-4D5D-421E-AA00-262C541D0B1A}" type="datetimeFigureOut">
              <a:rPr lang="fa-IR" smtClean="0"/>
              <a:t>1446/02/23</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3062D23-879E-4EE2-AF60-E2C3BC3E1025}"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a:t>
            </a:r>
            <a:r>
              <a:rPr lang="en-US" dirty="0" smtClean="0"/>
              <a:t>exual &amp;</a:t>
            </a:r>
            <a:br>
              <a:rPr lang="en-US" dirty="0" smtClean="0"/>
            </a:br>
            <a:r>
              <a:rPr lang="en-US" dirty="0" smtClean="0"/>
              <a:t> non-sexual route of </a:t>
            </a:r>
            <a:r>
              <a:rPr lang="en-US" dirty="0" err="1" smtClean="0"/>
              <a:t>hpv</a:t>
            </a:r>
            <a:r>
              <a:rPr lang="en-US" dirty="0" smtClean="0"/>
              <a:t> transmission</a:t>
            </a:r>
            <a:endParaRPr lang="fa-IR" dirty="0"/>
          </a:p>
        </p:txBody>
      </p:sp>
      <p:sp>
        <p:nvSpPr>
          <p:cNvPr id="3" name="Subtitle 2"/>
          <p:cNvSpPr>
            <a:spLocks noGrp="1"/>
          </p:cNvSpPr>
          <p:nvPr>
            <p:ph type="subTitle" idx="1"/>
          </p:nvPr>
        </p:nvSpPr>
        <p:spPr/>
        <p:txBody>
          <a:bodyPr/>
          <a:lstStyle/>
          <a:p>
            <a:endParaRPr lang="fa-IR" b="1" dirty="0">
              <a:solidFill>
                <a:srgbClr val="FF0000"/>
              </a:solidFill>
            </a:endParaRPr>
          </a:p>
        </p:txBody>
      </p:sp>
    </p:spTree>
    <p:extLst>
      <p:ext uri="{BB962C8B-B14F-4D97-AF65-F5344CB8AC3E}">
        <p14:creationId xmlns:p14="http://schemas.microsoft.com/office/powerpoint/2010/main" val="924215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smtClean="0"/>
              <a:t>Recognized </a:t>
            </a:r>
            <a:r>
              <a:rPr lang="en-US" dirty="0"/>
              <a:t>factors contributing to a broken or fragile epithelium </a:t>
            </a:r>
            <a:r>
              <a:rPr lang="en-US" dirty="0" smtClean="0"/>
              <a:t>include:</a:t>
            </a:r>
          </a:p>
          <a:p>
            <a:pPr marL="0" indent="0" algn="l" rtl="0">
              <a:buNone/>
            </a:pPr>
            <a:endParaRPr lang="en-US" dirty="0" smtClean="0"/>
          </a:p>
          <a:p>
            <a:pPr algn="l" rtl="0"/>
            <a:r>
              <a:rPr lang="en-US" dirty="0" smtClean="0"/>
              <a:t> </a:t>
            </a:r>
            <a:r>
              <a:rPr lang="en-US" dirty="0"/>
              <a:t>cervical </a:t>
            </a:r>
            <a:r>
              <a:rPr lang="en-US" dirty="0" err="1" smtClean="0"/>
              <a:t>ectopy</a:t>
            </a:r>
            <a:r>
              <a:rPr lang="en-US" dirty="0" smtClean="0"/>
              <a:t>, </a:t>
            </a:r>
            <a:r>
              <a:rPr lang="en-US" dirty="0"/>
              <a:t>fluctuations in levels of reproductive hormones which may lead to a thin epithelium </a:t>
            </a:r>
            <a:r>
              <a:rPr lang="en-US" dirty="0" smtClean="0"/>
              <a:t>, </a:t>
            </a:r>
            <a:r>
              <a:rPr lang="en-US" dirty="0"/>
              <a:t>high-risk sexual </a:t>
            </a:r>
            <a:r>
              <a:rPr lang="en-US" dirty="0" smtClean="0"/>
              <a:t>behavior </a:t>
            </a:r>
            <a:r>
              <a:rPr lang="en-US" dirty="0"/>
              <a:t>such as unprotected sex and early </a:t>
            </a:r>
            <a:r>
              <a:rPr lang="en-US" dirty="0" err="1" smtClean="0"/>
              <a:t>coitarche</a:t>
            </a:r>
            <a:r>
              <a:rPr lang="en-US" dirty="0" smtClean="0"/>
              <a:t>, </a:t>
            </a:r>
            <a:r>
              <a:rPr lang="en-US" dirty="0"/>
              <a:t>co-presence of other sexually transmitted </a:t>
            </a:r>
            <a:r>
              <a:rPr lang="en-US" dirty="0" smtClean="0"/>
              <a:t>infection, </a:t>
            </a:r>
            <a:r>
              <a:rPr lang="en-US" dirty="0"/>
              <a:t>altered </a:t>
            </a:r>
            <a:r>
              <a:rPr lang="en-US" dirty="0" err="1"/>
              <a:t>microbiome</a:t>
            </a:r>
            <a:r>
              <a:rPr lang="en-US" dirty="0"/>
              <a:t> </a:t>
            </a:r>
            <a:r>
              <a:rPr lang="en-US" dirty="0" smtClean="0"/>
              <a:t>and </a:t>
            </a:r>
            <a:r>
              <a:rPr lang="en-US" dirty="0"/>
              <a:t>inflammation in HIV-1 infection </a:t>
            </a:r>
            <a:endParaRPr lang="fa-IR" dirty="0"/>
          </a:p>
        </p:txBody>
      </p:sp>
    </p:spTree>
    <p:extLst>
      <p:ext uri="{BB962C8B-B14F-4D97-AF65-F5344CB8AC3E}">
        <p14:creationId xmlns:p14="http://schemas.microsoft.com/office/powerpoint/2010/main" val="3000916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endParaRPr lang="fa-IR" dirty="0"/>
          </a:p>
        </p:txBody>
      </p:sp>
      <p:sp>
        <p:nvSpPr>
          <p:cNvPr id="3" name="Content Placeholder 2"/>
          <p:cNvSpPr>
            <a:spLocks noGrp="1"/>
          </p:cNvSpPr>
          <p:nvPr>
            <p:ph idx="1"/>
          </p:nvPr>
        </p:nvSpPr>
        <p:spPr/>
        <p:txBody>
          <a:bodyPr>
            <a:normAutofit/>
          </a:bodyPr>
          <a:lstStyle/>
          <a:p>
            <a:pPr algn="l" rtl="0"/>
            <a:r>
              <a:rPr lang="en-US" dirty="0"/>
              <a:t>With regards to FGT infection, the earliest phases of infection at the point of entry, where there are the most host immune strengths and most viral weaknesses, offer the best chances for effective interventions to prevent sexual viral transmission </a:t>
            </a:r>
            <a:endParaRPr lang="en-US" dirty="0" smtClean="0"/>
          </a:p>
          <a:p>
            <a:pPr algn="l" rtl="0"/>
            <a:endParaRPr lang="en-US" dirty="0">
              <a:latin typeface="Arial" panose="020B0604020202020204" pitchFamily="34" charset="0"/>
              <a:cs typeface="Arial" panose="020B0604020202020204" pitchFamily="34" charset="0"/>
            </a:endParaRPr>
          </a:p>
          <a:p>
            <a:pPr algn="l" rtl="0"/>
            <a:r>
              <a:rPr lang="en-US" dirty="0"/>
              <a:t>As a compromised epithelium is the primary route for infection, targeting this area with products to mitigate infection is warranted</a:t>
            </a: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600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l" rtl="0"/>
            <a:r>
              <a:rPr lang="en-US" dirty="0" smtClean="0"/>
              <a:t> </a:t>
            </a:r>
            <a:r>
              <a:rPr lang="en-US" dirty="0" err="1"/>
              <a:t>Hampson</a:t>
            </a:r>
            <a:r>
              <a:rPr lang="en-US" dirty="0"/>
              <a:t> et al., studied a combination of lopinavir and ritonavir, oral drugs used in the treatment of HIV, inserted intravaginally, as a potential treatment for CIN </a:t>
            </a:r>
            <a:r>
              <a:rPr lang="en-US" dirty="0" smtClean="0"/>
              <a:t>. </a:t>
            </a:r>
          </a:p>
          <a:p>
            <a:pPr algn="l" rtl="0"/>
            <a:r>
              <a:rPr lang="en-US" dirty="0" smtClean="0"/>
              <a:t>at </a:t>
            </a:r>
            <a:r>
              <a:rPr lang="en-US" dirty="0"/>
              <a:t>12 weeks that there was an estimated 80% regression in cytology results from HSIL to either low grade or no dysplasia, a finding that was confirmed on histology </a:t>
            </a:r>
            <a:r>
              <a:rPr lang="en-US" dirty="0" smtClean="0"/>
              <a:t>.Further</a:t>
            </a:r>
            <a:r>
              <a:rPr lang="en-US" dirty="0"/>
              <a:t>, about 50% had no detectable HPV</a:t>
            </a:r>
            <a:r>
              <a:rPr lang="en-US" dirty="0" smtClean="0"/>
              <a:t>.</a:t>
            </a:r>
          </a:p>
          <a:p>
            <a:pPr algn="l" rtl="0"/>
            <a:r>
              <a:rPr lang="en-US" dirty="0" smtClean="0"/>
              <a:t> </a:t>
            </a:r>
            <a:r>
              <a:rPr lang="en-US" dirty="0"/>
              <a:t>As the authors pointed out, these findings highlight the potential of the combination of anti-HIV drugs as a self-administered treatment for cervical lesions associated with HPV infection</a:t>
            </a:r>
            <a:endParaRPr lang="fa-IR" dirty="0"/>
          </a:p>
        </p:txBody>
      </p:sp>
    </p:spTree>
    <p:extLst>
      <p:ext uri="{BB962C8B-B14F-4D97-AF65-F5344CB8AC3E}">
        <p14:creationId xmlns:p14="http://schemas.microsoft.com/office/powerpoint/2010/main" val="4286634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algn="l" rtl="0"/>
            <a:r>
              <a:rPr lang="en-US" dirty="0"/>
              <a:t>Sexual transmission of HPV is generally accepted, however, non-sexual transmission of the virus is often </a:t>
            </a:r>
            <a:r>
              <a:rPr lang="en-US" dirty="0" smtClean="0"/>
              <a:t>debated</a:t>
            </a:r>
          </a:p>
          <a:p>
            <a:pPr algn="l" rtl="0"/>
            <a:endParaRPr lang="en-US" dirty="0"/>
          </a:p>
          <a:p>
            <a:pPr algn="l" rtl="0"/>
            <a:r>
              <a:rPr lang="en-US" dirty="0" smtClean="0"/>
              <a:t>t</a:t>
            </a:r>
            <a:r>
              <a:rPr lang="en-US" dirty="0"/>
              <a:t>hese viruses are stable and able to remain infectious on surfaces, even when treated with common disinfectants</a:t>
            </a:r>
          </a:p>
          <a:p>
            <a:pPr marL="0" indent="0" algn="l" rtl="0">
              <a:buNone/>
            </a:pPr>
            <a:r>
              <a:rPr lang="fa-IR" dirty="0"/>
              <a:t> </a:t>
            </a:r>
            <a:endParaRPr lang="en-US" dirty="0"/>
          </a:p>
          <a:p>
            <a:pPr algn="l" rtl="0"/>
            <a:endParaRPr lang="en-US" dirty="0"/>
          </a:p>
          <a:p>
            <a:pPr algn="l" rtl="0"/>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0376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Potential routes &amp; evidence of non-sexual transmission</a:t>
            </a:r>
            <a:r>
              <a:rPr lang="en-US" dirty="0"/>
              <a:t/>
            </a:r>
            <a:br>
              <a:rPr lang="en-US" dirty="0"/>
            </a:br>
            <a:endParaRPr lang="fa-IR" dirty="0"/>
          </a:p>
        </p:txBody>
      </p:sp>
      <p:sp>
        <p:nvSpPr>
          <p:cNvPr id="3" name="Content Placeholder 2"/>
          <p:cNvSpPr>
            <a:spLocks noGrp="1"/>
          </p:cNvSpPr>
          <p:nvPr>
            <p:ph idx="1"/>
          </p:nvPr>
        </p:nvSpPr>
        <p:spPr/>
        <p:txBody>
          <a:bodyPr/>
          <a:lstStyle/>
          <a:p>
            <a:pPr algn="l" rtl="0"/>
            <a:r>
              <a:rPr lang="en-US" dirty="0"/>
              <a:t>self-inoculation </a:t>
            </a:r>
            <a:endParaRPr lang="en-US" dirty="0" smtClean="0"/>
          </a:p>
          <a:p>
            <a:pPr algn="l" rtl="0"/>
            <a:endParaRPr lang="en-US" dirty="0" smtClean="0"/>
          </a:p>
          <a:p>
            <a:pPr algn="l" rtl="0"/>
            <a:r>
              <a:rPr lang="en-US" dirty="0"/>
              <a:t>Vertical transmission from mother to child </a:t>
            </a:r>
            <a:endParaRPr lang="en-US" dirty="0" smtClean="0"/>
          </a:p>
          <a:p>
            <a:pPr algn="l" rtl="0"/>
            <a:endParaRPr lang="en-US" dirty="0" smtClean="0"/>
          </a:p>
          <a:p>
            <a:pPr algn="l" rtl="0"/>
            <a:r>
              <a:rPr lang="en-US" dirty="0" smtClean="0"/>
              <a:t>hospital-acquired</a:t>
            </a:r>
            <a:r>
              <a:rPr lang="en-US" dirty="0"/>
              <a:t>, or </a:t>
            </a:r>
            <a:r>
              <a:rPr lang="en-US" dirty="0" smtClean="0"/>
              <a:t>nosocomial</a:t>
            </a:r>
          </a:p>
          <a:p>
            <a:pPr marL="0" indent="0" algn="l" rtl="0">
              <a:buNone/>
            </a:pPr>
            <a:endParaRPr lang="en-US" dirty="0" smtClean="0"/>
          </a:p>
          <a:p>
            <a:pPr algn="l" rtl="0"/>
            <a:r>
              <a:rPr lang="en-US" dirty="0"/>
              <a:t>fomites</a:t>
            </a:r>
            <a:endParaRPr lang="fa-IR" dirty="0"/>
          </a:p>
        </p:txBody>
      </p:sp>
    </p:spTree>
    <p:extLst>
      <p:ext uri="{BB962C8B-B14F-4D97-AF65-F5344CB8AC3E}">
        <p14:creationId xmlns:p14="http://schemas.microsoft.com/office/powerpoint/2010/main" val="195316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fomites</a:t>
            </a:r>
            <a:endParaRPr lang="fa-IR" dirty="0"/>
          </a:p>
        </p:txBody>
      </p:sp>
      <p:sp>
        <p:nvSpPr>
          <p:cNvPr id="3" name="Content Placeholder 2"/>
          <p:cNvSpPr>
            <a:spLocks noGrp="1"/>
          </p:cNvSpPr>
          <p:nvPr>
            <p:ph idx="1"/>
          </p:nvPr>
        </p:nvSpPr>
        <p:spPr>
          <a:xfrm>
            <a:off x="457200" y="1524000"/>
            <a:ext cx="7239000" cy="4846320"/>
          </a:xfrm>
        </p:spPr>
        <p:txBody>
          <a:bodyPr>
            <a:normAutofit/>
          </a:bodyPr>
          <a:lstStyle/>
          <a:p>
            <a:pPr algn="l" rtl="0"/>
            <a:r>
              <a:rPr lang="en-US" dirty="0"/>
              <a:t>A study using recombinant HPV16 particles and </a:t>
            </a:r>
            <a:r>
              <a:rPr lang="en-US" dirty="0" err="1" smtClean="0"/>
              <a:t>virions</a:t>
            </a:r>
            <a:r>
              <a:rPr lang="en-US" dirty="0" smtClean="0"/>
              <a:t> </a:t>
            </a:r>
            <a:r>
              <a:rPr lang="en-US" dirty="0"/>
              <a:t>was performed to test the ability of papillomaviruses’ resistance to desiccation, which would be crucial in determining their ability to survive long-term on </a:t>
            </a:r>
            <a:r>
              <a:rPr lang="en-US" dirty="0" smtClean="0"/>
              <a:t>surfaces</a:t>
            </a:r>
          </a:p>
          <a:p>
            <a:pPr algn="l" rtl="0"/>
            <a:r>
              <a:rPr lang="en-US" dirty="0" smtClean="0"/>
              <a:t>It </a:t>
            </a:r>
            <a:r>
              <a:rPr lang="en-US" dirty="0"/>
              <a:t>was discovered that </a:t>
            </a:r>
            <a:r>
              <a:rPr lang="en-US" dirty="0" smtClean="0"/>
              <a:t>viruses </a:t>
            </a:r>
            <a:r>
              <a:rPr lang="en-US" dirty="0"/>
              <a:t>had </a:t>
            </a:r>
            <a:r>
              <a:rPr lang="en-US" dirty="0" smtClean="0"/>
              <a:t>resistance </a:t>
            </a:r>
            <a:r>
              <a:rPr lang="en-US" dirty="0"/>
              <a:t>to desiccation, retaining 50% infectivity after 3 days at room temperature</a:t>
            </a:r>
          </a:p>
          <a:p>
            <a:pPr algn="l" rtl="0"/>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8531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fa-IR" dirty="0"/>
          </a:p>
        </p:txBody>
      </p:sp>
      <p:sp>
        <p:nvSpPr>
          <p:cNvPr id="3" name="Content Placeholder 2"/>
          <p:cNvSpPr>
            <a:spLocks noGrp="1"/>
          </p:cNvSpPr>
          <p:nvPr>
            <p:ph idx="1"/>
          </p:nvPr>
        </p:nvSpPr>
        <p:spPr/>
        <p:txBody>
          <a:bodyPr>
            <a:normAutofit fontScale="92500"/>
          </a:bodyPr>
          <a:lstStyle/>
          <a:p>
            <a:pPr marL="0" indent="0" algn="l" rtl="0">
              <a:buNone/>
            </a:pPr>
            <a:r>
              <a:rPr lang="en-US" dirty="0"/>
              <a:t>one study has been performed to test whether HPV16 can survive treatment of common disinfectants. </a:t>
            </a:r>
            <a:endParaRPr lang="en-US" dirty="0" smtClean="0"/>
          </a:p>
          <a:p>
            <a:pPr marL="0" indent="0" algn="l" rtl="0">
              <a:buNone/>
            </a:pPr>
            <a:r>
              <a:rPr lang="en-US" dirty="0" smtClean="0"/>
              <a:t>This </a:t>
            </a:r>
            <a:r>
              <a:rPr lang="en-US" dirty="0"/>
              <a:t>study produced some interesting findings</a:t>
            </a:r>
            <a:r>
              <a:rPr lang="en-US" dirty="0" smtClean="0"/>
              <a:t>.</a:t>
            </a:r>
          </a:p>
          <a:p>
            <a:pPr algn="l" rtl="0">
              <a:buFont typeface="Wingdings" panose="05000000000000000000" pitchFamily="2" charset="2"/>
              <a:buChar char="v"/>
            </a:pPr>
            <a:r>
              <a:rPr lang="en-US" dirty="0" smtClean="0"/>
              <a:t> </a:t>
            </a:r>
            <a:r>
              <a:rPr lang="en-US" dirty="0"/>
              <a:t>First, HPV was shown to be resistant to </a:t>
            </a:r>
            <a:r>
              <a:rPr lang="en-US" dirty="0" smtClean="0"/>
              <a:t>inactivation </a:t>
            </a:r>
            <a:r>
              <a:rPr lang="en-US" dirty="0"/>
              <a:t>by </a:t>
            </a:r>
            <a:r>
              <a:rPr lang="en-US" dirty="0" err="1"/>
              <a:t>gluteraldehyde</a:t>
            </a:r>
            <a:r>
              <a:rPr lang="en-US" dirty="0"/>
              <a:t> (GTA). GTA is used primarily in hospitals and is used as a broad-spectrum </a:t>
            </a:r>
            <a:r>
              <a:rPr lang="en-US" dirty="0" smtClean="0"/>
              <a:t>anti-microbial</a:t>
            </a:r>
          </a:p>
          <a:p>
            <a:pPr algn="l" rtl="0">
              <a:buFont typeface="Wingdings" panose="05000000000000000000" pitchFamily="2" charset="2"/>
              <a:buChar char="v"/>
            </a:pPr>
            <a:r>
              <a:rPr lang="en-US" dirty="0" smtClean="0"/>
              <a:t>HPV resistant to </a:t>
            </a:r>
            <a:r>
              <a:rPr lang="en-US" dirty="0" err="1" smtClean="0"/>
              <a:t>phthaladehyde</a:t>
            </a:r>
            <a:r>
              <a:rPr lang="en-US" dirty="0" smtClean="0"/>
              <a:t> </a:t>
            </a:r>
            <a:r>
              <a:rPr lang="en-US" dirty="0"/>
              <a:t>(</a:t>
            </a:r>
            <a:r>
              <a:rPr lang="en-US" dirty="0" smtClean="0"/>
              <a:t>OPA) and </a:t>
            </a:r>
            <a:r>
              <a:rPr lang="en-US" dirty="0"/>
              <a:t>acetic acid-Silver-based disinfectant</a:t>
            </a:r>
            <a:endParaRPr lang="en-US" dirty="0" smtClean="0"/>
          </a:p>
          <a:p>
            <a:pPr algn="l" rtl="0">
              <a:buFont typeface="Wingdings" panose="05000000000000000000" pitchFamily="2" charset="2"/>
              <a:buChar char="v"/>
            </a:pPr>
            <a:r>
              <a:rPr lang="en-US" dirty="0"/>
              <a:t>HPV was resistant to alcohol-based disinfection, including ethanol and isopropanol</a:t>
            </a: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8628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algn="l" rtl="0"/>
            <a:r>
              <a:rPr lang="en-US" dirty="0"/>
              <a:t>This resistance to alcohol provides evidence that the often relied upon hand sanitizer systems do not effectively control the spread of HPV. Also, the desiccating qualities of alcohols may work in the virus’s favor, as it has been shown that disinfectants work less effectively after a contaminant has dried on a surface</a:t>
            </a: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2203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a:t>HPV was found to be sensitive to </a:t>
            </a:r>
            <a:r>
              <a:rPr lang="en-US" b="1" dirty="0" smtClean="0">
                <a:solidFill>
                  <a:srgbClr val="FF0000"/>
                </a:solidFill>
              </a:rPr>
              <a:t>Hypochlorite Sodium</a:t>
            </a:r>
            <a:endParaRPr lang="fa-IR" b="1" dirty="0">
              <a:solidFill>
                <a:srgbClr val="FF0000"/>
              </a:solidFill>
            </a:endParaRPr>
          </a:p>
        </p:txBody>
      </p:sp>
    </p:spTree>
    <p:extLst>
      <p:ext uri="{BB962C8B-B14F-4D97-AF65-F5344CB8AC3E}">
        <p14:creationId xmlns:p14="http://schemas.microsoft.com/office/powerpoint/2010/main" val="3720599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inoculation</a:t>
            </a:r>
            <a:endParaRPr lang="fa-IR" dirty="0"/>
          </a:p>
        </p:txBody>
      </p:sp>
      <p:sp>
        <p:nvSpPr>
          <p:cNvPr id="3" name="Content Placeholder 2"/>
          <p:cNvSpPr>
            <a:spLocks noGrp="1"/>
          </p:cNvSpPr>
          <p:nvPr>
            <p:ph idx="1"/>
          </p:nvPr>
        </p:nvSpPr>
        <p:spPr/>
        <p:txBody>
          <a:bodyPr>
            <a:normAutofit lnSpcReduction="10000"/>
          </a:bodyPr>
          <a:lstStyle/>
          <a:p>
            <a:pPr algn="l" rtl="0"/>
            <a:r>
              <a:rPr lang="en-US" dirty="0"/>
              <a:t>a potential non-sexual route of self-inoculation of HPV infection is the detection of HPV positive female virgins. This study showed that 51.1% of women claiming not to have a history of sexual intercourse to be HPV positive, compared with 69.1% of sexually active </a:t>
            </a:r>
            <a:r>
              <a:rPr lang="en-US" dirty="0" smtClean="0"/>
              <a:t>women</a:t>
            </a:r>
            <a:endParaRPr lang="fa-IR" dirty="0" smtClean="0"/>
          </a:p>
          <a:p>
            <a:pPr algn="l" rtl="0"/>
            <a:endParaRPr lang="fa-IR" dirty="0">
              <a:latin typeface="Arial" panose="020B0604020202020204" pitchFamily="34" charset="0"/>
              <a:cs typeface="Arial" panose="020B0604020202020204" pitchFamily="34" charset="0"/>
            </a:endParaRPr>
          </a:p>
          <a:p>
            <a:pPr algn="l" rtl="0"/>
            <a:r>
              <a:rPr lang="en-US" dirty="0"/>
              <a:t>Low-risk HPV infection by self-inoculation has been documented in children in cases where no signs of sexual abuse can explain the transmission of genital warts</a:t>
            </a: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6925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FACTS</a:t>
            </a:r>
            <a:endParaRPr lang="fa-IR" dirty="0"/>
          </a:p>
        </p:txBody>
      </p:sp>
      <p:sp>
        <p:nvSpPr>
          <p:cNvPr id="3" name="Content Placeholder 2"/>
          <p:cNvSpPr>
            <a:spLocks noGrp="1"/>
          </p:cNvSpPr>
          <p:nvPr>
            <p:ph idx="1"/>
          </p:nvPr>
        </p:nvSpPr>
        <p:spPr/>
        <p:txBody>
          <a:bodyPr>
            <a:normAutofit/>
          </a:bodyPr>
          <a:lstStyle/>
          <a:p>
            <a:pPr algn="l" rtl="0"/>
            <a:r>
              <a:rPr lang="en-US" dirty="0"/>
              <a:t> </a:t>
            </a:r>
            <a:r>
              <a:rPr lang="en-US" dirty="0">
                <a:latin typeface="+mj-lt"/>
                <a:cs typeface="Arial" panose="020B0604020202020204" pitchFamily="34" charset="0"/>
              </a:rPr>
              <a:t>Human papillomavirus (HPV) is the name of a group of 200 known </a:t>
            </a:r>
            <a:r>
              <a:rPr lang="en-US" dirty="0" smtClean="0">
                <a:latin typeface="+mj-lt"/>
                <a:cs typeface="Arial" panose="020B0604020202020204" pitchFamily="34" charset="0"/>
              </a:rPr>
              <a:t>viruses</a:t>
            </a:r>
          </a:p>
          <a:p>
            <a:pPr marL="0" indent="0" algn="l" rtl="0">
              <a:buNone/>
            </a:pPr>
            <a:endParaRPr lang="en-US" dirty="0" smtClean="0">
              <a:latin typeface="+mj-lt"/>
              <a:cs typeface="Arial" panose="020B0604020202020204" pitchFamily="34" charset="0"/>
            </a:endParaRPr>
          </a:p>
          <a:p>
            <a:pPr algn="l" rtl="0"/>
            <a:r>
              <a:rPr lang="en-US" dirty="0"/>
              <a:t>A</a:t>
            </a:r>
            <a:r>
              <a:rPr lang="en-US" dirty="0" smtClean="0"/>
              <a:t> </a:t>
            </a:r>
            <a:r>
              <a:rPr lang="en-US" dirty="0"/>
              <a:t>DNA virus that infects epithelial cells in various mucous membranes and skin surfaces</a:t>
            </a:r>
          </a:p>
          <a:p>
            <a:pPr algn="l" rtl="0"/>
            <a:endParaRPr lang="en-US" dirty="0" smtClean="0">
              <a:latin typeface="+mj-lt"/>
              <a:cs typeface="Arial" panose="020B0604020202020204" pitchFamily="34" charset="0"/>
            </a:endParaRPr>
          </a:p>
          <a:p>
            <a:pPr algn="l" rtl="0"/>
            <a:r>
              <a:rPr lang="en-US" dirty="0">
                <a:latin typeface="+mj-lt"/>
                <a:cs typeface="Arial" panose="020B0604020202020204" pitchFamily="34" charset="0"/>
              </a:rPr>
              <a:t>They do not cause concerns in most </a:t>
            </a:r>
            <a:r>
              <a:rPr lang="en-US" dirty="0" smtClean="0">
                <a:latin typeface="+mj-lt"/>
                <a:cs typeface="Arial" panose="020B0604020202020204" pitchFamily="34" charset="0"/>
              </a:rPr>
              <a:t>people,</a:t>
            </a:r>
            <a:r>
              <a:rPr lang="en-US" dirty="0">
                <a:latin typeface="+mj-lt"/>
                <a:cs typeface="Arial" panose="020B0604020202020204" pitchFamily="34" charset="0"/>
              </a:rPr>
              <a:t> In 90% of people the body controls the infection by itself.</a:t>
            </a:r>
            <a:endParaRPr lang="en-US" dirty="0" smtClean="0">
              <a:latin typeface="+mj-lt"/>
              <a:cs typeface="Arial" panose="020B0604020202020204" pitchFamily="34" charset="0"/>
            </a:endParaRPr>
          </a:p>
          <a:p>
            <a:pPr algn="l" rtl="0"/>
            <a:endParaRPr lang="en-US" dirty="0" smtClean="0"/>
          </a:p>
        </p:txBody>
      </p:sp>
      <p:sp>
        <p:nvSpPr>
          <p:cNvPr id="4" name="AutoShape 2" descr="World Health Organization Vector Logo"/>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5161428"/>
            <a:ext cx="1696571" cy="1696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5640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l" rtl="0"/>
            <a:r>
              <a:rPr lang="en-US" dirty="0"/>
              <a:t>two separate studies, one in a hospital and another at a university, found abundant detection of HPV DNA on the fingers of infected </a:t>
            </a:r>
            <a:r>
              <a:rPr lang="en-US" dirty="0" smtClean="0"/>
              <a:t>individuals</a:t>
            </a:r>
          </a:p>
          <a:p>
            <a:pPr algn="l" rtl="0"/>
            <a:r>
              <a:rPr lang="en-US" dirty="0"/>
              <a:t>This can be attributed to inadequate or non-existent hand washing by the infected individual. </a:t>
            </a:r>
            <a:endParaRPr lang="en-US" dirty="0" smtClean="0"/>
          </a:p>
          <a:p>
            <a:pPr algn="l" rtl="0"/>
            <a:r>
              <a:rPr lang="en-US" dirty="0"/>
              <a:t>It should be noted that in either case, this evidence potentially signals the ability for individuals to self-inoculate with HPV via their hands due to their own improper hygiene or that of others they come in physical, but non-sexual contact with.</a:t>
            </a:r>
          </a:p>
          <a:p>
            <a:pPr algn="l" rtl="0"/>
            <a:endParaRPr lang="fa-IR" dirty="0"/>
          </a:p>
        </p:txBody>
      </p:sp>
    </p:spTree>
    <p:extLst>
      <p:ext uri="{BB962C8B-B14F-4D97-AF65-F5344CB8AC3E}">
        <p14:creationId xmlns:p14="http://schemas.microsoft.com/office/powerpoint/2010/main" val="29771378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Vertical transmission from mother to child </a:t>
            </a:r>
            <a:r>
              <a:rPr lang="en-US" dirty="0"/>
              <a:t/>
            </a:r>
            <a:br>
              <a:rPr lang="en-US" dirty="0"/>
            </a:br>
            <a:endParaRPr lang="fa-IR" dirty="0"/>
          </a:p>
        </p:txBody>
      </p:sp>
      <p:sp>
        <p:nvSpPr>
          <p:cNvPr id="3" name="Content Placeholder 2"/>
          <p:cNvSpPr>
            <a:spLocks noGrp="1"/>
          </p:cNvSpPr>
          <p:nvPr>
            <p:ph idx="1"/>
          </p:nvPr>
        </p:nvSpPr>
        <p:spPr/>
        <p:txBody>
          <a:bodyPr/>
          <a:lstStyle/>
          <a:p>
            <a:pPr algn="l" rtl="0"/>
            <a:r>
              <a:rPr lang="en-US" dirty="0"/>
              <a:t>Potential options include </a:t>
            </a:r>
            <a:r>
              <a:rPr lang="en-US" i="1" dirty="0"/>
              <a:t>in utero</a:t>
            </a:r>
            <a:r>
              <a:rPr lang="en-US" dirty="0"/>
              <a:t>, during delivery or spread through contact with relatives or mother post-birth. The most probable transmission of mother to child is that of vaginal delivery, with the child passing through an infected birth canal</a:t>
            </a:r>
          </a:p>
          <a:p>
            <a:pPr algn="l" rtl="0"/>
            <a:r>
              <a:rPr lang="en-US" dirty="0"/>
              <a:t>Studies have shown that there is a correlation between a mother’s HPV DNA load and their ability to transfer that DNA to their infant</a:t>
            </a:r>
            <a:endParaRPr lang="fa-IR" dirty="0"/>
          </a:p>
        </p:txBody>
      </p:sp>
    </p:spTree>
    <p:extLst>
      <p:ext uri="{BB962C8B-B14F-4D97-AF65-F5344CB8AC3E}">
        <p14:creationId xmlns:p14="http://schemas.microsoft.com/office/powerpoint/2010/main" val="1974176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a:t>those delivered non-vaginally could potentially still have a risk. HPV DNA has been detected in both placenta and amniotic fluid </a:t>
            </a:r>
            <a:endParaRPr lang="fa-IR" dirty="0"/>
          </a:p>
        </p:txBody>
      </p:sp>
    </p:spTree>
    <p:extLst>
      <p:ext uri="{BB962C8B-B14F-4D97-AF65-F5344CB8AC3E}">
        <p14:creationId xmlns:p14="http://schemas.microsoft.com/office/powerpoint/2010/main" val="2287604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hospital-acquired, or nosocomial</a:t>
            </a:r>
            <a:r>
              <a:rPr lang="en-US" dirty="0"/>
              <a:t/>
            </a:r>
            <a:br>
              <a:rPr lang="en-US" dirty="0"/>
            </a:br>
            <a:endParaRPr lang="fa-IR" dirty="0"/>
          </a:p>
        </p:txBody>
      </p:sp>
      <p:sp>
        <p:nvSpPr>
          <p:cNvPr id="3" name="Content Placeholder 2"/>
          <p:cNvSpPr>
            <a:spLocks noGrp="1"/>
          </p:cNvSpPr>
          <p:nvPr>
            <p:ph idx="1"/>
          </p:nvPr>
        </p:nvSpPr>
        <p:spPr/>
        <p:txBody>
          <a:bodyPr>
            <a:normAutofit fontScale="92500" lnSpcReduction="10000"/>
          </a:bodyPr>
          <a:lstStyle/>
          <a:p>
            <a:pPr algn="l" rtl="0"/>
            <a:r>
              <a:rPr lang="en-US" dirty="0"/>
              <a:t>A potential route for HPV </a:t>
            </a:r>
            <a:r>
              <a:rPr lang="en-US" dirty="0" err="1"/>
              <a:t>noscomial</a:t>
            </a:r>
            <a:r>
              <a:rPr lang="en-US" dirty="0"/>
              <a:t> infection are </a:t>
            </a:r>
            <a:r>
              <a:rPr lang="en-US" dirty="0" err="1"/>
              <a:t>transvaginal</a:t>
            </a:r>
            <a:r>
              <a:rPr lang="en-US" dirty="0"/>
              <a:t> ultrasound </a:t>
            </a:r>
            <a:r>
              <a:rPr lang="en-US" dirty="0" smtClean="0"/>
              <a:t>probes</a:t>
            </a:r>
            <a:endParaRPr lang="fa-IR" dirty="0" smtClean="0"/>
          </a:p>
          <a:p>
            <a:pPr algn="l" rtl="0"/>
            <a:endParaRPr lang="fa-IR" dirty="0">
              <a:latin typeface="Arial" panose="020B0604020202020204" pitchFamily="34" charset="0"/>
              <a:cs typeface="Arial" panose="020B0604020202020204" pitchFamily="34" charset="0"/>
            </a:endParaRPr>
          </a:p>
          <a:p>
            <a:pPr algn="l" rtl="0"/>
            <a:r>
              <a:rPr lang="en-US" dirty="0" smtClean="0"/>
              <a:t>One </a:t>
            </a:r>
            <a:r>
              <a:rPr lang="en-US" dirty="0"/>
              <a:t>study collected 217 samples before and 200 samples after the ultrasound examination</a:t>
            </a:r>
          </a:p>
          <a:p>
            <a:pPr algn="l" rtl="0"/>
            <a:r>
              <a:rPr lang="en-US" dirty="0" smtClean="0"/>
              <a:t>After </a:t>
            </a:r>
            <a:r>
              <a:rPr lang="en-US" dirty="0"/>
              <a:t>the ultrasound procedure, 3% of the samples contained high-risk HPV types (16, 31, 53, 58)</a:t>
            </a:r>
          </a:p>
          <a:p>
            <a:pPr algn="l" rtl="0"/>
            <a:r>
              <a:rPr lang="en-US" dirty="0" smtClean="0"/>
              <a:t>Similarly</a:t>
            </a:r>
            <a:r>
              <a:rPr lang="en-US" dirty="0"/>
              <a:t>, HPV was detected in six pre-examination samples. This study, as well as others, showed that a large amount of ultrasound probes were contaminated with high-risk HPV</a:t>
            </a:r>
          </a:p>
          <a:p>
            <a:pPr algn="l"/>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9522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t>
            </a:r>
            <a:r>
              <a:rPr lang="en-US" smtClean="0"/>
              <a:t>home message</a:t>
            </a:r>
            <a:endParaRPr lang="fa-IR"/>
          </a:p>
        </p:txBody>
      </p:sp>
      <p:sp>
        <p:nvSpPr>
          <p:cNvPr id="3" name="Content Placeholder 2"/>
          <p:cNvSpPr>
            <a:spLocks noGrp="1"/>
          </p:cNvSpPr>
          <p:nvPr>
            <p:ph idx="1"/>
          </p:nvPr>
        </p:nvSpPr>
        <p:spPr/>
        <p:txBody>
          <a:bodyPr/>
          <a:lstStyle/>
          <a:p>
            <a:pPr algn="l" rtl="0"/>
            <a:r>
              <a:rPr lang="en-US" dirty="0"/>
              <a:t>Awareness needs to be spread among the public about alternate modes of transmission. For a proper understanding of the exact natural history of HPV infection acquired via the non-sexual route, long-term prospective studies need to be undertaken.</a:t>
            </a:r>
            <a:endParaRPr lang="fa-IR" dirty="0"/>
          </a:p>
        </p:txBody>
      </p:sp>
    </p:spTree>
    <p:extLst>
      <p:ext uri="{BB962C8B-B14F-4D97-AF65-F5344CB8AC3E}">
        <p14:creationId xmlns:p14="http://schemas.microsoft.com/office/powerpoint/2010/main" val="3131083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8153400" cy="6858000"/>
          </a:xfrm>
        </p:spPr>
      </p:pic>
    </p:spTree>
    <p:extLst>
      <p:ext uri="{BB962C8B-B14F-4D97-AF65-F5344CB8AC3E}">
        <p14:creationId xmlns:p14="http://schemas.microsoft.com/office/powerpoint/2010/main" val="1443570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Key facts</a:t>
            </a:r>
            <a:endParaRPr lang="fa-IR" dirty="0"/>
          </a:p>
        </p:txBody>
      </p:sp>
      <p:sp>
        <p:nvSpPr>
          <p:cNvPr id="3" name="Content Placeholder 2"/>
          <p:cNvSpPr>
            <a:spLocks noGrp="1"/>
          </p:cNvSpPr>
          <p:nvPr>
            <p:ph idx="1"/>
          </p:nvPr>
        </p:nvSpPr>
        <p:spPr/>
        <p:txBody>
          <a:bodyPr/>
          <a:lstStyle/>
          <a:p>
            <a:pPr algn="l" rtl="0"/>
            <a:r>
              <a:rPr lang="en-US" dirty="0">
                <a:cs typeface="Arial" panose="020B0604020202020204" pitchFamily="34" charset="0"/>
              </a:rPr>
              <a:t> papillomaviruses known to target mucosal membranes can be divided into high-risk (</a:t>
            </a:r>
            <a:r>
              <a:rPr lang="en-US" dirty="0" err="1">
                <a:cs typeface="Arial" panose="020B0604020202020204" pitchFamily="34" charset="0"/>
              </a:rPr>
              <a:t>hr</a:t>
            </a:r>
            <a:r>
              <a:rPr lang="en-US" dirty="0">
                <a:cs typeface="Arial" panose="020B0604020202020204" pitchFamily="34" charset="0"/>
              </a:rPr>
              <a:t>) and low-risk (</a:t>
            </a:r>
            <a:r>
              <a:rPr lang="en-US" dirty="0" err="1">
                <a:cs typeface="Arial" panose="020B0604020202020204" pitchFamily="34" charset="0"/>
              </a:rPr>
              <a:t>lr</a:t>
            </a:r>
            <a:r>
              <a:rPr lang="en-US" dirty="0">
                <a:cs typeface="Arial" panose="020B0604020202020204" pitchFamily="34" charset="0"/>
              </a:rPr>
              <a:t>) groups based on their ability of oncogenic transformation of </a:t>
            </a:r>
            <a:r>
              <a:rPr lang="en-US" dirty="0" smtClean="0">
                <a:cs typeface="Arial" panose="020B0604020202020204" pitchFamily="34" charset="0"/>
              </a:rPr>
              <a:t>cells</a:t>
            </a:r>
          </a:p>
          <a:p>
            <a:pPr marL="0" indent="0" algn="l" rtl="0">
              <a:buNone/>
            </a:pPr>
            <a:endParaRPr lang="en-US" dirty="0">
              <a:cs typeface="Arial" panose="020B0604020202020204" pitchFamily="34" charset="0"/>
            </a:endParaRPr>
          </a:p>
          <a:p>
            <a:pPr algn="l" rtl="0"/>
            <a:r>
              <a:rPr lang="en-US" dirty="0">
                <a:cs typeface="Arial" panose="020B0604020202020204" pitchFamily="34" charset="0"/>
              </a:rPr>
              <a:t>Persistent HPV infection with high-risk HPV types is the cause of cervical cancer and is associated with cancers of the vulva, vagina, mouth/throat, penis and anus </a:t>
            </a:r>
          </a:p>
          <a:p>
            <a:pPr algn="l"/>
            <a:endParaRPr lang="fa-IR" dirty="0"/>
          </a:p>
        </p:txBody>
      </p:sp>
    </p:spTree>
    <p:extLst>
      <p:ext uri="{BB962C8B-B14F-4D97-AF65-F5344CB8AC3E}">
        <p14:creationId xmlns:p14="http://schemas.microsoft.com/office/powerpoint/2010/main" val="225875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Key facts</a:t>
            </a:r>
            <a:br>
              <a:rPr lang="en-US" dirty="0"/>
            </a:br>
            <a:endParaRPr lang="fa-IR" dirty="0"/>
          </a:p>
        </p:txBody>
      </p:sp>
      <p:sp>
        <p:nvSpPr>
          <p:cNvPr id="3" name="Content Placeholder 2"/>
          <p:cNvSpPr>
            <a:spLocks noGrp="1"/>
          </p:cNvSpPr>
          <p:nvPr>
            <p:ph idx="1"/>
          </p:nvPr>
        </p:nvSpPr>
        <p:spPr/>
        <p:txBody>
          <a:bodyPr>
            <a:normAutofit/>
          </a:bodyPr>
          <a:lstStyle/>
          <a:p>
            <a:pPr algn="l" rtl="0"/>
            <a:r>
              <a:rPr lang="en-US" b="1" dirty="0"/>
              <a:t> </a:t>
            </a:r>
            <a:r>
              <a:rPr lang="en-US" dirty="0"/>
              <a:t>HPV usually goes away on its own without treatment. Some HPV infections cause genital warts. Others can cause abnormal cells to develop, which go on to become cancer</a:t>
            </a:r>
            <a:r>
              <a:rPr lang="en-US" dirty="0" smtClean="0"/>
              <a:t>.</a:t>
            </a:r>
          </a:p>
          <a:p>
            <a:pPr algn="l" rtl="0"/>
            <a:endParaRPr lang="en-US" dirty="0" smtClean="0"/>
          </a:p>
          <a:p>
            <a:pPr algn="l" rtl="0"/>
            <a:r>
              <a:rPr lang="en-US" dirty="0"/>
              <a:t>Most people will not have any symptoms from an HPV infection. The immune system usually clears HPV from the body within a year or two with no lasting effects.</a:t>
            </a:r>
            <a:endParaRPr lang="en-US" b="1" dirty="0"/>
          </a:p>
          <a:p>
            <a:pPr algn="l" rtl="0"/>
            <a:endParaRPr lang="en-US" b="1" dirty="0" smtClean="0"/>
          </a:p>
          <a:p>
            <a:pPr algn="l" rtl="0"/>
            <a:endParaRPr lang="en-US"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6529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smtClean="0"/>
              <a:t>KEY FACTS</a:t>
            </a:r>
            <a:endParaRPr lang="fa-IR" dirty="0"/>
          </a:p>
        </p:txBody>
      </p:sp>
      <p:sp>
        <p:nvSpPr>
          <p:cNvPr id="3" name="Content Placeholder 2"/>
          <p:cNvSpPr>
            <a:spLocks noGrp="1"/>
          </p:cNvSpPr>
          <p:nvPr>
            <p:ph idx="1"/>
          </p:nvPr>
        </p:nvSpPr>
        <p:spPr/>
        <p:txBody>
          <a:bodyPr>
            <a:normAutofit/>
          </a:bodyPr>
          <a:lstStyle/>
          <a:p>
            <a:pPr algn="l" rtl="0"/>
            <a:r>
              <a:rPr lang="en-US" dirty="0"/>
              <a:t>There is currently no treatment for HPV infection. </a:t>
            </a:r>
            <a:endParaRPr lang="en-US" dirty="0" smtClean="0"/>
          </a:p>
          <a:p>
            <a:pPr algn="l" rtl="0"/>
            <a:endParaRPr lang="en-US" dirty="0"/>
          </a:p>
          <a:p>
            <a:pPr algn="l" rtl="0"/>
            <a:r>
              <a:rPr lang="en-US" dirty="0" smtClean="0"/>
              <a:t>Treatments </a:t>
            </a:r>
            <a:r>
              <a:rPr lang="en-US" dirty="0"/>
              <a:t>exist for genital warts, cervical </a:t>
            </a:r>
            <a:r>
              <a:rPr lang="en-US" dirty="0" err="1"/>
              <a:t>precancers</a:t>
            </a:r>
            <a:r>
              <a:rPr lang="en-US" dirty="0"/>
              <a:t> and cervical cancer.</a:t>
            </a: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2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Route of transmission</a:t>
            </a:r>
            <a:r>
              <a:rPr lang="en-US" dirty="0"/>
              <a:t/>
            </a:r>
            <a:br>
              <a:rPr lang="en-US" dirty="0"/>
            </a:br>
            <a:endParaRPr lang="fa-IR" dirty="0"/>
          </a:p>
        </p:txBody>
      </p:sp>
      <p:sp>
        <p:nvSpPr>
          <p:cNvPr id="3" name="Content Placeholder 2"/>
          <p:cNvSpPr>
            <a:spLocks noGrp="1"/>
          </p:cNvSpPr>
          <p:nvPr>
            <p:ph idx="1"/>
          </p:nvPr>
        </p:nvSpPr>
        <p:spPr/>
        <p:txBody>
          <a:bodyPr>
            <a:normAutofit/>
          </a:bodyPr>
          <a:lstStyle/>
          <a:p>
            <a:pPr algn="l" rtl="0"/>
            <a:r>
              <a:rPr lang="en-US" dirty="0"/>
              <a:t>Human papillomavirus (HPV) infection is one of the most common sexually transmitted infections </a:t>
            </a:r>
            <a:r>
              <a:rPr lang="en-US" dirty="0" smtClean="0"/>
              <a:t>worldwide</a:t>
            </a:r>
          </a:p>
          <a:p>
            <a:pPr algn="l" rtl="0"/>
            <a:endParaRPr lang="en-US" dirty="0">
              <a:latin typeface="Arial" panose="020B0604020202020204" pitchFamily="34" charset="0"/>
              <a:cs typeface="Arial" panose="020B0604020202020204" pitchFamily="34" charset="0"/>
            </a:endParaRPr>
          </a:p>
          <a:p>
            <a:pPr algn="l" rtl="0"/>
            <a:r>
              <a:rPr lang="en-US" dirty="0"/>
              <a:t>HPV is primarily transmitted through sexual contact, including vaginal, anal, and oral </a:t>
            </a:r>
            <a:r>
              <a:rPr lang="en-US" dirty="0" smtClean="0"/>
              <a:t>sex</a:t>
            </a:r>
          </a:p>
          <a:p>
            <a:pPr algn="l" rtl="0"/>
            <a:endParaRPr lang="en-US" dirty="0"/>
          </a:p>
          <a:p>
            <a:pPr algn="l" rtl="0"/>
            <a:r>
              <a:rPr lang="en-US" dirty="0"/>
              <a:t>I</a:t>
            </a:r>
            <a:r>
              <a:rPr lang="en-US" dirty="0" smtClean="0"/>
              <a:t>t </a:t>
            </a:r>
            <a:r>
              <a:rPr lang="en-US" dirty="0"/>
              <a:t>can also be transmitted through non-penetrative sexual activities that involve skin-to-skin contact</a:t>
            </a:r>
          </a:p>
          <a:p>
            <a:pPr algn="l" rtl="0"/>
            <a:endParaRPr lang="en-US" dirty="0"/>
          </a:p>
          <a:p>
            <a:pPr algn="l" rtl="0"/>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7184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fa-IR" dirty="0"/>
          </a:p>
        </p:txBody>
      </p:sp>
      <p:sp>
        <p:nvSpPr>
          <p:cNvPr id="3" name="Content Placeholder 2"/>
          <p:cNvSpPr>
            <a:spLocks noGrp="1"/>
          </p:cNvSpPr>
          <p:nvPr>
            <p:ph idx="1"/>
          </p:nvPr>
        </p:nvSpPr>
        <p:spPr/>
        <p:txBody>
          <a:bodyPr>
            <a:normAutofit/>
          </a:bodyPr>
          <a:lstStyle/>
          <a:p>
            <a:pPr marL="0" indent="0" algn="l">
              <a:buNone/>
            </a:pPr>
            <a:r>
              <a:rPr lang="en-US" dirty="0"/>
              <a:t>Mucosal tissue serves as a protective barrier in the </a:t>
            </a:r>
            <a:r>
              <a:rPr lang="en-US" dirty="0" smtClean="0"/>
              <a:t>Female Genital Tract </a:t>
            </a:r>
            <a:r>
              <a:rPr lang="en-US" dirty="0"/>
              <a:t>and is the main target site for </a:t>
            </a:r>
            <a:r>
              <a:rPr lang="en-US" dirty="0" err="1"/>
              <a:t>gynaecological</a:t>
            </a:r>
            <a:r>
              <a:rPr lang="en-US" dirty="0"/>
              <a:t> cancers and infections by a spectrum of sexually </a:t>
            </a:r>
            <a:r>
              <a:rPr lang="en-US" dirty="0" smtClean="0"/>
              <a:t>transmitted </a:t>
            </a:r>
            <a:r>
              <a:rPr lang="en-US" dirty="0"/>
              <a:t>pathogens, including HPV</a:t>
            </a:r>
            <a:r>
              <a:rPr lang="fa-IR" dirty="0"/>
              <a:t> </a:t>
            </a:r>
            <a:endParaRPr lang="en-US" dirty="0"/>
          </a:p>
          <a:p>
            <a:pPr marL="0" indent="0" rtl="0">
              <a:buNone/>
            </a:pPr>
            <a:endParaRPr lang="en-US" dirty="0" smtClean="0"/>
          </a:p>
          <a:p>
            <a:pPr marL="0" indent="0" rtl="0">
              <a:buNone/>
            </a:pPr>
            <a:r>
              <a:rPr lang="fa-IR" dirty="0"/>
              <a:t> </a:t>
            </a:r>
            <a:endParaRPr lang="en-US" dirty="0"/>
          </a:p>
          <a:p>
            <a:pPr marL="0" indent="0" algn="l" rtl="0">
              <a:buNone/>
            </a:pPr>
            <a:r>
              <a:rPr lang="en-US" dirty="0"/>
              <a:t>Consequently, a compromised mucosal barrier, and particularly the epithelium, increases the risk of acquiring these </a:t>
            </a:r>
            <a:r>
              <a:rPr lang="en-US" dirty="0" smtClean="0"/>
              <a:t>viral </a:t>
            </a:r>
            <a:r>
              <a:rPr lang="en-US" dirty="0"/>
              <a:t>infections</a:t>
            </a: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472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a:t>The life cycle of HPV is dependent on the host cell differentiation program. Initial infection by HPVs is thought to occur through </a:t>
            </a:r>
            <a:r>
              <a:rPr lang="en-US" dirty="0" smtClean="0"/>
              <a:t>micro abrasions </a:t>
            </a:r>
            <a:r>
              <a:rPr lang="en-US" dirty="0"/>
              <a:t>of the epithelium, thus allowing entry of the HPV particle into cells of the basal layer. Infection of the basal layer is the first step to the potential development of HPV-related disease</a:t>
            </a:r>
          </a:p>
          <a:p>
            <a:pPr algn="l" rtl="0"/>
            <a:endParaRPr lang="fa-IR" dirty="0"/>
          </a:p>
        </p:txBody>
      </p:sp>
    </p:spTree>
    <p:extLst>
      <p:ext uri="{BB962C8B-B14F-4D97-AF65-F5344CB8AC3E}">
        <p14:creationId xmlns:p14="http://schemas.microsoft.com/office/powerpoint/2010/main" val="3581589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fa-IR" dirty="0"/>
          </a:p>
        </p:txBody>
      </p:sp>
      <p:sp>
        <p:nvSpPr>
          <p:cNvPr id="3" name="Content Placeholder 2"/>
          <p:cNvSpPr>
            <a:spLocks noGrp="1"/>
          </p:cNvSpPr>
          <p:nvPr>
            <p:ph idx="1"/>
          </p:nvPr>
        </p:nvSpPr>
        <p:spPr/>
        <p:txBody>
          <a:bodyPr/>
          <a:lstStyle/>
          <a:p>
            <a:pPr algn="l" rtl="0"/>
            <a:endParaRPr lang="fa-IR" dirty="0">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682" t="17274" r="36932" b="10000"/>
          <a:stretch/>
        </p:blipFill>
        <p:spPr bwMode="auto">
          <a:xfrm>
            <a:off x="762000" y="914400"/>
            <a:ext cx="6996546" cy="5541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00946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273</TotalTime>
  <Words>949</Words>
  <Application>Microsoft Office PowerPoint</Application>
  <PresentationFormat>On-screen Show (4:3)</PresentationFormat>
  <Paragraphs>80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Opulent</vt:lpstr>
      <vt:lpstr>Sexual &amp;  non-sexual route of hpv transmission</vt:lpstr>
      <vt:lpstr>KEY FACTS</vt:lpstr>
      <vt:lpstr> Key facts</vt:lpstr>
      <vt:lpstr> Key facts </vt:lpstr>
      <vt:lpstr>KEY FACTS</vt:lpstr>
      <vt:lpstr>Route of transmission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Potential routes &amp; evidence of non-sexual transmission </vt:lpstr>
      <vt:lpstr>fomites</vt:lpstr>
      <vt:lpstr>PowerPoint Presentation</vt:lpstr>
      <vt:lpstr>PowerPoint Presentation</vt:lpstr>
      <vt:lpstr>PowerPoint Presentation</vt:lpstr>
      <vt:lpstr>inoculation</vt:lpstr>
      <vt:lpstr>PowerPoint Presentation</vt:lpstr>
      <vt:lpstr>Vertical transmission from mother to child  </vt:lpstr>
      <vt:lpstr>PowerPoint Presentation</vt:lpstr>
      <vt:lpstr>hospital-acquired, or nosocomial </vt:lpstr>
      <vt:lpstr>Take home message</vt:lpstr>
      <vt:lpstr>PowerPoint Presentation</vt:lpstr>
    </vt:vector>
  </TitlesOfParts>
  <Company>Novin Pendar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Recovery After Surgery</dc:title>
  <dc:creator>Novin Pendar</dc:creator>
  <cp:lastModifiedBy>Novin Pendar</cp:lastModifiedBy>
  <cp:revision>38</cp:revision>
  <dcterms:created xsi:type="dcterms:W3CDTF">2024-06-23T15:53:02Z</dcterms:created>
  <dcterms:modified xsi:type="dcterms:W3CDTF">2024-08-28T21:55:05Z</dcterms:modified>
</cp:coreProperties>
</file>