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1" r:id="rId7"/>
    <p:sldId id="283" r:id="rId8"/>
    <p:sldId id="284" r:id="rId9"/>
    <p:sldId id="286" r:id="rId10"/>
    <p:sldId id="285" r:id="rId11"/>
    <p:sldId id="287" r:id="rId12"/>
    <p:sldId id="262" r:id="rId13"/>
    <p:sldId id="293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82" r:id="rId22"/>
    <p:sldId id="274" r:id="rId23"/>
    <p:sldId id="278" r:id="rId24"/>
    <p:sldId id="275" r:id="rId25"/>
    <p:sldId id="294" r:id="rId26"/>
    <p:sldId id="288" r:id="rId27"/>
    <p:sldId id="289" r:id="rId28"/>
    <p:sldId id="290" r:id="rId29"/>
    <p:sldId id="291" r:id="rId30"/>
    <p:sldId id="292" r:id="rId31"/>
    <p:sldId id="279" r:id="rId32"/>
    <p:sldId id="280" r:id="rId33"/>
    <p:sldId id="276" r:id="rId34"/>
    <p:sldId id="277" r:id="rId35"/>
    <p:sldId id="267" r:id="rId3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  <a:srgbClr val="9900CC"/>
    <a:srgbClr val="66FFCC"/>
    <a:srgbClr val="00FFCC"/>
    <a:srgbClr val="95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8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57DC-1590-9012-F9A9-0B0D7F4D4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D22AB-A26F-0785-594D-D7473E8B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7394-64DF-0FDD-6A54-09909A36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8C6E-452D-5417-F56C-AD8DDF97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9F45-6E3D-1AB7-9550-1BA8AEB1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77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4086-24E3-DFEE-4978-A8A760E4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EE6C9-E46F-6781-DA67-4D44F5111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E964-8DE0-0525-DF10-09675E6F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F73EB-6304-AAD8-AA56-67E143F2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352D9-0A9E-C966-3E62-2E94638B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7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845D9-6790-84A0-9C26-7D8C79A86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0EF13-833B-25BA-6ADA-07C82A28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B59B5-C9EB-2E01-BD15-6C09E0F9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3F07F-CED8-73B7-1B15-FFEB1603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717E2-42B6-D2E5-C52C-B4EA3735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30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BB00-9642-2BEF-0305-ED9832A5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2D87-94E2-BFA1-6286-6B1F66D7C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D725-9EE9-9FAE-29A5-91A513EE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E59D1-4278-8C74-D4A7-17134082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287A1-0517-F10E-84DD-4183DFE7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260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1941-53C5-07BA-0D00-2309F776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BA8C5-01D2-E9C5-6391-971BBF282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27374-742E-24B3-A689-80C27F3D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A955-9AD2-F57C-2AE1-0AFE8E74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4B55E-02DF-5E00-E0FF-ABF34D17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235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C126-A5D3-775E-8959-D2FA6A12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C44C-B6BD-DEA5-BBB0-DFFA44D30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429FF-B712-6050-6FCC-B3129C1B6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493C-8E85-9186-09AD-01245E03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FFC66-7415-2DAB-2A91-248B3478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75769-66F4-3C86-9E6F-A61CCCE1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378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7E14-5B9E-64AF-D07E-895D51C2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E9053-9CEB-B9FD-3196-13C1FA34E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310F-9DE3-A563-6327-792D81306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B9AC7-C4CA-D0A1-FC20-DA4B8A5DC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973FC-1A41-7102-174C-F2A67D09A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0E68E-088A-A5EF-9EA1-FC14B23A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13744-D32C-8399-C955-39FBCF18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FCDFA-EF26-6602-B391-BAECCFA6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26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32FC-CF76-B893-69F7-6EACA1A9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8A5F7-2701-19ED-53BD-35CED82F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E3BD0-89CF-87D1-F1CE-C95BE7B6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6D769-4F31-266C-BE27-0354DEC1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F642D-5793-9BFD-C0DA-F6A78404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F1D98-F806-A526-D404-DEF8CD01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0D249-6CD9-8183-51B5-31F9672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063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6C41-AFBC-AE12-8412-22A73AAA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9993-0F33-D950-AC5C-D5602348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CB2A1-9E48-AF2C-6A77-42CDCD53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28A1D-4DE4-7A3D-9F3F-A32CD32B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75BCB-8033-B4CC-7883-B9FDFD11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9270C-9A5A-81AC-5CE4-D485234C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923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26CD-15E9-3DBF-CE72-7BA199D4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DC24B-015B-CA1F-678E-8E4CCCCD6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15361-1405-46BF-7D04-C02882A23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CBF9F-BC72-9C72-04B5-E46F7590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D2411-11E8-71ED-F012-D7649264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7FA27-6367-2298-EA04-92211E3E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812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B93CD-20FB-1577-60B6-60E15DB7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8F0A9-594D-F8C4-DBB4-F9151CF2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CE331-EC55-18EA-5E72-EA5E8011B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CBFC-4E6E-4114-AD23-95B16A81E2D5}" type="datetimeFigureOut">
              <a:rPr lang="fa-IR" smtClean="0"/>
              <a:t>24/02/1446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4EDCD-0B14-D189-FA2F-DF0E1C6EE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D94AE-2280-52A1-AD9C-A9540EE9B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90AD-7EBA-45B8-B044-31D660494F8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0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sciencedirect.com/topics/biochemistry-genetics-and-molecular-biology/prevotella" TargetMode="External"/><Relationship Id="rId7" Type="http://schemas.openxmlformats.org/officeDocument/2006/relationships/hyperlink" Target="https://www.sciencedirect.com/topics/biochemistry-genetics-and-molecular-biology/microbiome" TargetMode="External"/><Relationship Id="rId2" Type="http://schemas.openxmlformats.org/officeDocument/2006/relationships/hyperlink" Target="https://www.sciencedirect.com/topics/biochemistry-genetics-and-molecular-biology/gardnerel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topics/medicine-and-dentistry/lactobacillus-iners" TargetMode="External"/><Relationship Id="rId5" Type="http://schemas.openxmlformats.org/officeDocument/2006/relationships/hyperlink" Target="https://www.sciencedirect.com/topics/pharmacology-toxicology-and-pharmaceutical-science/enterococcus" TargetMode="External"/><Relationship Id="rId4" Type="http://schemas.openxmlformats.org/officeDocument/2006/relationships/hyperlink" Target="https://www.sciencedirect.com/topics/immunology-and-microbiology/atopobiu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pharmacology-toxicology-and-pharmaceutical-science/prebiotic-agent" TargetMode="External"/><Relationship Id="rId2" Type="http://schemas.openxmlformats.org/officeDocument/2006/relationships/hyperlink" Target="https://www.sciencedirect.com/topics/pharmacology-toxicology-and-pharmaceutical-science/probiotic-ag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sciencedirect.com/topics/pharmacology-toxicology-and-pharmaceutical-science/vagina-flor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biochemistry-genetics-and-molecular-biology/lantibioti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pharmacology-toxicology-and-pharmaceutical-science/synbiotic-agent" TargetMode="External"/><Relationship Id="rId3" Type="http://schemas.openxmlformats.org/officeDocument/2006/relationships/hyperlink" Target="https://www.sciencedirect.com/topics/agricultural-and-biological-sciences/probiotic" TargetMode="External"/><Relationship Id="rId7" Type="http://schemas.openxmlformats.org/officeDocument/2006/relationships/hyperlink" Target="https://www.sciencedirect.com/topics/pharmacology-toxicology-and-pharmaceutical-science/vaginitis" TargetMode="External"/><Relationship Id="rId2" Type="http://schemas.openxmlformats.org/officeDocument/2006/relationships/hyperlink" Target="https://www.sciencedirect.com/topics/pharmacology-toxicology-and-pharmaceutical-science/oligosacchar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topics/agricultural-and-biological-sciences/premature-birth" TargetMode="External"/><Relationship Id="rId11" Type="http://schemas.openxmlformats.org/officeDocument/2006/relationships/hyperlink" Target="https://www.sciencedirect.com/topics/agricultural-and-biological-sciences/bioactive-compound" TargetMode="External"/><Relationship Id="rId5" Type="http://schemas.openxmlformats.org/officeDocument/2006/relationships/hyperlink" Target="https://www.sciencedirect.com/topics/agricultural-and-biological-sciences/prebiotics" TargetMode="External"/><Relationship Id="rId10" Type="http://schemas.openxmlformats.org/officeDocument/2006/relationships/hyperlink" Target="https://www.sciencedirect.com/topics/pharmacology-toxicology-and-pharmaceutical-science/prebiotic-agent" TargetMode="External"/><Relationship Id="rId4" Type="http://schemas.openxmlformats.org/officeDocument/2006/relationships/hyperlink" Target="https://www.sciencedirect.com/topics/pharmacology-toxicology-and-pharmaceutical-science/lactobacillus" TargetMode="External"/><Relationship Id="rId9" Type="http://schemas.openxmlformats.org/officeDocument/2006/relationships/hyperlink" Target="https://www.sciencedirect.com/topics/pharmacology-toxicology-and-pharmaceutical-science/probiotic-age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50E8-707F-FEF5-EDBB-D3C5F699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42" y="443740"/>
            <a:ext cx="8789184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Microbiome in Reproduction </a:t>
            </a:r>
            <a:br>
              <a:rPr lang="en-US" sz="5400" b="1" dirty="0"/>
            </a:br>
            <a:r>
              <a:rPr lang="en-US" sz="5400" b="1" dirty="0">
                <a:solidFill>
                  <a:srgbClr val="00B050"/>
                </a:solidFill>
              </a:rPr>
              <a:t>&amp; need of probiotics</a:t>
            </a:r>
            <a:endParaRPr lang="fa-IR" sz="5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MICROBIOME IN ART&#10;&amp; Need of Probiotics&#10;DR SHARDA JAIN&#10;DR JYOTI AGARWAL&#10;…Caring hearts, healing hands&#10; ">
            <a:extLst>
              <a:ext uri="{FF2B5EF4-FFF2-40B4-BE49-F238E27FC236}">
                <a16:creationId xmlns:a16="http://schemas.microsoft.com/office/drawing/2014/main" id="{5B49B83E-D97B-EBA5-6E68-DC2BEE01C3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t="25293" r="19717" b="33866"/>
          <a:stretch/>
        </p:blipFill>
        <p:spPr bwMode="auto">
          <a:xfrm>
            <a:off x="2664478" y="2149747"/>
            <a:ext cx="5668069" cy="27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AF238D6-220E-6DA4-31BC-848C5818C51C}"/>
              </a:ext>
            </a:extLst>
          </p:cNvPr>
          <p:cNvSpPr txBox="1">
            <a:spLocks/>
          </p:cNvSpPr>
          <p:nvPr/>
        </p:nvSpPr>
        <p:spPr>
          <a:xfrm>
            <a:off x="1645112" y="53097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DR.R.Taheripanah</a:t>
            </a:r>
          </a:p>
          <a:p>
            <a:pPr algn="ctr"/>
            <a:r>
              <a:rPr lang="en-US" b="1"/>
              <a:t>Shahid Beeshti Medical University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38854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Effect of Lactobacillus in pregnancy outcome 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Lactobacilius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is the dominant microbiome in pregnancy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Change the MBV to the </a:t>
            </a:r>
            <a:r>
              <a:rPr lang="en-US" b="1" dirty="0" err="1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Gardanela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and other BV </a:t>
            </a:r>
            <a:r>
              <a:rPr lang="en-US" b="1" dirty="0" err="1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bactriosis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is associated with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Preterm labor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PPROM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IUGR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Stillbirth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Late abortion</a:t>
            </a:r>
          </a:p>
        </p:txBody>
      </p:sp>
    </p:spTree>
    <p:extLst>
      <p:ext uri="{BB962C8B-B14F-4D97-AF65-F5344CB8AC3E}">
        <p14:creationId xmlns:p14="http://schemas.microsoft.com/office/powerpoint/2010/main" val="240334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Microbiome and Cervical cancers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Dysbiosis   cause of gynecologic cancer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Chlamydia trachomatous cause to epithelial to mesenchymal transition of infected cells that promote  loss epithelial cell  adhesion and DNA damage response ,So induce carcinogens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Lactobacillus depletion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increase </a:t>
            </a:r>
            <a:r>
              <a:rPr lang="en-US" dirty="0"/>
              <a:t>3 BV-associated microorganisms: </a:t>
            </a:r>
            <a:r>
              <a:rPr lang="en-US" dirty="0" err="1"/>
              <a:t>Sneathia</a:t>
            </a:r>
            <a:r>
              <a:rPr lang="en-US" dirty="0"/>
              <a:t> </a:t>
            </a:r>
            <a:r>
              <a:rPr lang="en-US" dirty="0" err="1"/>
              <a:t>sanguinegens</a:t>
            </a:r>
            <a:r>
              <a:rPr lang="en-US" dirty="0"/>
              <a:t>, </a:t>
            </a:r>
            <a:r>
              <a:rPr lang="en-US" dirty="0" err="1"/>
              <a:t>Anaerococcus</a:t>
            </a:r>
            <a:r>
              <a:rPr lang="en-US" dirty="0"/>
              <a:t> </a:t>
            </a:r>
            <a:r>
              <a:rPr lang="en-US" dirty="0" err="1"/>
              <a:t>tetradius</a:t>
            </a:r>
            <a:r>
              <a:rPr lang="en-US" dirty="0"/>
              <a:t>, and </a:t>
            </a:r>
            <a:r>
              <a:rPr lang="en-US" dirty="0" err="1"/>
              <a:t>Peptostreptococcus</a:t>
            </a:r>
            <a:r>
              <a:rPr lang="en-US" dirty="0"/>
              <a:t> </a:t>
            </a:r>
            <a:r>
              <a:rPr lang="en-US" dirty="0" err="1"/>
              <a:t>anaerobius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is associated with  higher CIN  </a:t>
            </a:r>
          </a:p>
        </p:txBody>
      </p:sp>
    </p:spTree>
    <p:extLst>
      <p:ext uri="{BB962C8B-B14F-4D97-AF65-F5344CB8AC3E}">
        <p14:creationId xmlns:p14="http://schemas.microsoft.com/office/powerpoint/2010/main" val="349161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7D21-535D-AE38-9D35-A066BBC6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884B75-0E13-A7C8-39A0-48DBD49B0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4" y="0"/>
            <a:ext cx="11984089" cy="6858000"/>
          </a:xfrm>
        </p:spPr>
      </p:pic>
    </p:spTree>
    <p:extLst>
      <p:ext uri="{BB962C8B-B14F-4D97-AF65-F5344CB8AC3E}">
        <p14:creationId xmlns:p14="http://schemas.microsoft.com/office/powerpoint/2010/main" val="364791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0F67-E6A7-CDEB-8579-DCC8C32B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6857C-0999-E747-BC05-A9CAC68A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127"/>
            <a:ext cx="10515600" cy="557339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URWPalladioL-Roma"/>
              </a:rPr>
              <a:t>The oocyte, spermatozoa, and the maternal environment are responsible for a successful implantation.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0166D-C9C9-576D-C6B3-E68E0E65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41" y="293624"/>
            <a:ext cx="8487724" cy="5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7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FERTILITY &amp; MICROBIOME 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Microbiological composition of vagina greatly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influences 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Fertility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&amp; Outcomes of 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Fertility Treatment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Bacterial Vaginosis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has been associated  with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Poor pregnancy rates in IVF cycles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097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SUCCESS IN IVF &amp; MICROBIOME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Composition of the vaginal microbiome on the day of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Embryo Transfer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in women undergoing IVF  was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Studied and it was found that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“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 Lower Vaginal Microbiome Diversity Index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Correlated with a better live birth rate “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2FCA9-EF41-1065-1582-0EC5965A3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5" t="66997"/>
          <a:stretch/>
        </p:blipFill>
        <p:spPr>
          <a:xfrm>
            <a:off x="8403856" y="4700683"/>
            <a:ext cx="2972651" cy="18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1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NGS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986" y="1723091"/>
            <a:ext cx="826340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The vaginal microbiome can be analyses both by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Culture &amp; </a:t>
            </a:r>
            <a:r>
              <a:rPr lang="en-US" sz="24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NEXT Generation Sequencing </a:t>
            </a: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technology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Advent of </a:t>
            </a:r>
            <a:r>
              <a:rPr lang="en-US" sz="24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Next Generation Sequencing </a:t>
            </a: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(NGS)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technologies in 2007 gives us for more </a:t>
            </a:r>
            <a:r>
              <a:rPr lang="en-US" sz="24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better Assessment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of bacterial composition of the Uterus /vagina/follicular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fluid and culture Dependent methods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100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RECURRENT  IMPLANTATION FAILURE 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Endometrial fluid of 35 infertile patients with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RECURRENT IMPLANTATIOM FAIULRE </a:t>
            </a: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were Analyzed.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In the </a:t>
            </a: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ENDOEMETRIUM </a:t>
            </a:r>
            <a:r>
              <a:rPr lang="en-US" sz="24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lactobacillus sp.. Was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The most abundant bacteria detected</a:t>
            </a: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Endometrial microbiota profile was divided into 2 groups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-Lactobacillus dominated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-Non-lactobacillus dominated.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935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NON LACTOBACILLUS</a:t>
            </a:r>
            <a:b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dominated microbiome</a:t>
            </a:r>
            <a:endParaRPr lang="fa-IR" sz="3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Nan lactobacillus dominated ( see in 90%)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group endometrial microbiota significantly correlated with adverse reproductive outcome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-Implantation failure,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-Less ongoing pregnancy &amp;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-Miscarriage</a:t>
            </a:r>
          </a:p>
        </p:txBody>
      </p:sp>
    </p:spTree>
    <p:extLst>
      <p:ext uri="{BB962C8B-B14F-4D97-AF65-F5344CB8AC3E}">
        <p14:creationId xmlns:p14="http://schemas.microsoft.com/office/powerpoint/2010/main" val="83790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SEMINAL FLUID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Have not significantly demonstrated the abnormal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pathogens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&amp;  studies have </a:t>
            </a:r>
            <a:r>
              <a:rPr lang="en-US" b="1" dirty="0" err="1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n’t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shown any relationship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of abnormal </a:t>
            </a:r>
            <a:r>
              <a:rPr lang="en-US" b="1" dirty="0" err="1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microbima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with the abnormal semen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parameters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So the evidence is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IN CERTAIN 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regarding  the treatment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of abnormal semen  parameters with  probiotics</a:t>
            </a:r>
          </a:p>
        </p:txBody>
      </p:sp>
    </p:spTree>
    <p:extLst>
      <p:ext uri="{BB962C8B-B14F-4D97-AF65-F5344CB8AC3E}">
        <p14:creationId xmlns:p14="http://schemas.microsoft.com/office/powerpoint/2010/main" val="363319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664" y="244006"/>
            <a:ext cx="6343776" cy="1325563"/>
          </a:xfrm>
          <a:solidFill>
            <a:srgbClr val="00FFCC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IS MICROBIOME?</a:t>
            </a:r>
            <a:endParaRPr lang="fa-IR" sz="36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Reproductive system companies of number of microbes</a:t>
            </a:r>
          </a:p>
          <a:p>
            <a:endParaRPr lang="en-US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There number is more than total cells of Genital Tract</a:t>
            </a:r>
          </a:p>
          <a:p>
            <a:endParaRPr lang="en-US" sz="3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These microbes paly an important role in</a:t>
            </a:r>
          </a:p>
          <a:p>
            <a:pPr marL="0" indent="0">
              <a:buNone/>
            </a:pPr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maintaining the homeostasis &amp; normal</a:t>
            </a:r>
          </a:p>
          <a:p>
            <a:pPr marL="0" indent="0">
              <a:buNone/>
            </a:pPr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functioning of the Genital Tract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E641F-8C96-8946-DB7A-932D9183B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2" t="65695"/>
          <a:stretch/>
        </p:blipFill>
        <p:spPr>
          <a:xfrm>
            <a:off x="9234834" y="4140263"/>
            <a:ext cx="2050840" cy="23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FOLLICULAR FLUID </a:t>
            </a:r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IS NOT STERILE</a:t>
            </a:r>
            <a:endParaRPr lang="fa-IR" sz="3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FOLLICULAR Fluid has diverse micro-organisms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like </a:t>
            </a:r>
            <a:r>
              <a:rPr lang="en-US" b="1" dirty="0" err="1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propioni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bacterium sp., Streptococcus sp.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Actinomyces spp. , Staphylococcus spp.&amp;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Bifido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bacterium </a:t>
            </a:r>
            <a:r>
              <a:rPr lang="en-US" b="1" dirty="0" err="1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sp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and in related to 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ADVERSE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IVF OUTCOME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628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PROBIOTICS CAN DO?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Restore Healthy microbiome.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Pro fertility Potential.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Prevent Oxidative Damage of Sperm &amp;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Maintains viability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221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CURRENT EVIDENCE OF PROBIOTICS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965" y="1735202"/>
            <a:ext cx="9612025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Data is currently unclear with respect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To use of probiotics &amp;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Use of prophylactic antibiotic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in reducing abnormal pathogens &amp; promoting the growth of lactobacillus  species in the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Female Reproductive Tract 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to improve the Success of ART cycle </a:t>
            </a:r>
          </a:p>
        </p:txBody>
      </p:sp>
    </p:spTree>
    <p:extLst>
      <p:ext uri="{BB962C8B-B14F-4D97-AF65-F5344CB8AC3E}">
        <p14:creationId xmlns:p14="http://schemas.microsoft.com/office/powerpoint/2010/main" val="117235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Ovarian Stimulation &amp; Microbiomes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Vaginal microbiome 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has been shown the change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During the controlled ovarian </a:t>
            </a:r>
            <a:r>
              <a:rPr lang="en-US" b="1" dirty="0" err="1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hypertstimulation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Required in IVF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This may represent yet another argument for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Cryopreservation of embryos  subsequent frozen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Emryo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Transfer in a more physiologic state </a:t>
            </a:r>
          </a:p>
        </p:txBody>
      </p:sp>
    </p:spTree>
    <p:extLst>
      <p:ext uri="{BB962C8B-B14F-4D97-AF65-F5344CB8AC3E}">
        <p14:creationId xmlns:p14="http://schemas.microsoft.com/office/powerpoint/2010/main" val="3143095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BIOFILMS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15" y="1666622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Biofilms are communities of micro-organism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That attach to each other &amp; to epithelial surfaces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The</a:t>
            </a:r>
            <a:r>
              <a:rPr lang="en-US" sz="24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BACTERIAL VAGINOSIS </a:t>
            </a: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biofilm are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Associated with Lower concentration of Lactobacilli</a:t>
            </a:r>
          </a:p>
          <a:p>
            <a:pPr>
              <a:lnSpc>
                <a:spcPct val="100000"/>
              </a:lnSpc>
            </a:pPr>
            <a:endParaRPr lang="en-US" sz="2400" b="1" dirty="0"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Biofilm related infections may be persistent &amp; women with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Bacterial Vaginosis tend to Have high rates o recurrent failure …….</a:t>
            </a:r>
          </a:p>
        </p:txBody>
      </p:sp>
    </p:spTree>
    <p:extLst>
      <p:ext uri="{BB962C8B-B14F-4D97-AF65-F5344CB8AC3E}">
        <p14:creationId xmlns:p14="http://schemas.microsoft.com/office/powerpoint/2010/main" val="2626955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E6B7-BCF6-A343-3D78-C12C941F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057"/>
            <a:ext cx="10515600" cy="1575631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AAFC4-A749-F5A6-0573-2D64AC9E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2AA96-FABC-8C37-C497-9C84B0F9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22"/>
            <a:ext cx="12141536" cy="68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80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1EEC-0538-04B5-A4F8-D57E2465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FA7-761E-8BD3-0C59-BAF9FFECF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62" y="4323719"/>
            <a:ext cx="10515600" cy="4683704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</a:rPr>
              <a:t>The microbial profiles in the cases of infertility are characterized by elevated levels of 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  <a:hlinkClick r:id="rId2" tooltip="Learn more about Gardnerella from ScienceDirect's AI-generated Topic Pages"/>
              </a:rPr>
              <a:t>Gardnerella</a:t>
            </a:r>
            <a:r>
              <a:rPr lang="en-US" sz="2000" b="0" i="1" dirty="0">
                <a:solidFill>
                  <a:srgbClr val="1F1F1F"/>
                </a:solidFill>
                <a:effectLst/>
                <a:latin typeface="ElsevierGulliver"/>
              </a:rPr>
              <a:t>, 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ElsevierGulliver"/>
                <a:hlinkClick r:id="rId3" tooltip="Learn more about Prevotella from ScienceDirect's AI-generated Topic Pages"/>
              </a:rPr>
              <a:t>Prevotella</a:t>
            </a:r>
            <a:r>
              <a:rPr lang="en-US" sz="2000" b="0" i="1" dirty="0">
                <a:solidFill>
                  <a:srgbClr val="1F1F1F"/>
                </a:solidFill>
                <a:effectLst/>
                <a:latin typeface="ElsevierGulliver"/>
              </a:rPr>
              <a:t>, 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ElsevierGulliver"/>
                <a:hlinkClick r:id="rId4" tooltip="Learn more about Atopobium from ScienceDirect's AI-generated Topic Pages"/>
              </a:rPr>
              <a:t>Atopobium</a:t>
            </a:r>
            <a:r>
              <a:rPr lang="en-US" sz="2000" b="0" i="1" dirty="0">
                <a:solidFill>
                  <a:srgbClr val="1F1F1F"/>
                </a:solidFill>
                <a:effectLst/>
                <a:latin typeface="ElsevierGulliver"/>
              </a:rPr>
              <a:t>,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</a:rPr>
              <a:t> and 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  <a:hlinkClick r:id="rId5" tooltip="Learn more about Enterococcus from ScienceDirect's AI-generated Topic Pages"/>
              </a:rPr>
              <a:t>Enterococcus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</a:rPr>
              <a:t> whereas a higher level of 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  <a:hlinkClick r:id="rId6" tooltip="Learn more about Lactobacillus iners from ScienceDirect's AI-generated Topic Pages"/>
              </a:rPr>
              <a:t>Lactobacillus </a:t>
            </a:r>
            <a:r>
              <a:rPr lang="en-US" sz="2000" b="0" i="0" dirty="0" err="1">
                <a:solidFill>
                  <a:srgbClr val="1F1F1F"/>
                </a:solidFill>
                <a:effectLst/>
                <a:latin typeface="ElsevierGulliver"/>
                <a:hlinkClick r:id="rId6" tooltip="Learn more about Lactobacillus iners from ScienceDirect's AI-generated Topic Pages"/>
              </a:rPr>
              <a:t>iners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</a:rPr>
              <a:t> was observed in case of fertile women.</a:t>
            </a:r>
          </a:p>
          <a:p>
            <a:pPr algn="l"/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</a:rPr>
              <a:t>Conclusion</a:t>
            </a:r>
          </a:p>
          <a:p>
            <a:pPr algn="l"/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</a:rPr>
              <a:t>In conclusion, it can be inferred that the composition of the vaginal 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  <a:hlinkClick r:id="rId7" tooltip="Learn more about microbiome from ScienceDirect's AI-generated Topic Pages"/>
              </a:rPr>
              <a:t>microbiome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ElsevierGulliver"/>
              </a:rPr>
              <a:t> potentially exerts a significant influence on females afflicted with idiopathic infertility.</a:t>
            </a:r>
          </a:p>
          <a:p>
            <a:endParaRPr lang="fa-I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A6D7B-69AD-481D-4817-37CE1544A9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470" t="34613" r="27140" b="14879"/>
          <a:stretch/>
        </p:blipFill>
        <p:spPr>
          <a:xfrm>
            <a:off x="199836" y="26246"/>
            <a:ext cx="6164630" cy="41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28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640F-38BA-FFA0-7E6C-F6FD307D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AB416-72E9-2179-5D30-6D5BF7A81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29" y="3690759"/>
            <a:ext cx="10515600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The concept of utilizing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2" tooltip="Learn more about probiotics from ScienceDirect's AI-generated Topic Pages"/>
              </a:rPr>
              <a:t>probiotics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and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3" tooltip="Learn more about prebiotics from ScienceDirect's AI-generated Topic Pages"/>
              </a:rPr>
              <a:t>prebiotics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to stimulate the growth of protective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4" tooltip="Learn more about vaginal microbiota from ScienceDirect's AI-generated Topic Pages"/>
              </a:rPr>
              <a:t>vaginal microbiota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has gathered substantial interest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746C7-58D3-3D87-FBE2-3D1E7FC933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84" t="34967" r="26787" b="11434"/>
          <a:stretch/>
        </p:blipFill>
        <p:spPr>
          <a:xfrm>
            <a:off x="109002" y="-48445"/>
            <a:ext cx="7987374" cy="36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22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BDED-F50E-24C2-425E-55882B96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Probiotics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C510-D9FB-9BE7-EFE7-84D0BDABC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ElsevierGulliver"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  <a:latin typeface="ElsevierGulliver"/>
              </a:rPr>
              <a:t>Probiotics</a:t>
            </a:r>
            <a:r>
              <a:rPr lang="en-US" b="0" i="0" dirty="0">
                <a:solidFill>
                  <a:srgbClr val="FF0000"/>
                </a:solidFill>
                <a:effectLst/>
                <a:latin typeface="ElsevierGulliver"/>
              </a:rPr>
              <a:t> 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are live micro-organisms: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that strengthen and restore vaginal microbial balance by: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lowering pH levels,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production of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2" tooltip="Learn more about bacteriocins from ScienceDirect's AI-generated Topic Pages"/>
              </a:rPr>
              <a:t>bacteriocins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,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biofilm disruption, 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modulation of immune response,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production of hydrogen peroxide (H</a:t>
            </a:r>
            <a:r>
              <a:rPr lang="en-US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O</a:t>
            </a:r>
            <a:r>
              <a:rPr lang="en-US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),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consequently combating the development of pathogens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55495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1119-E3C8-2C7F-0076-F336D496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F0B4-2679-B12A-C8D5-C44D10D1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ElsevierGulliver"/>
              </a:rPr>
              <a:t>Prebiotics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are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2" tooltip="Learn more about oligosaccharides from ScienceDirect's AI-generated Topic Pages"/>
              </a:rPr>
              <a:t>oligosaccharides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that encourage the development of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3" tooltip="Learn more about probiotics from ScienceDirect's AI-generated Topic Pages"/>
              </a:rPr>
              <a:t>probiotics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such as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4" tooltip="Learn more about lactobacilli from ScienceDirect's AI-generated Topic Pages"/>
              </a:rPr>
              <a:t>lactobacilli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species.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Probiotics and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5" tooltip="Learn more about prebiotics from ScienceDirect's AI-generated Topic Pages"/>
              </a:rPr>
              <a:t>prebiotics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also have some broader implications for vaginal health, including their role in minimizing the incidence of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6" tooltip="Learn more about premature birth from ScienceDirect's AI-generated Topic Pages"/>
              </a:rPr>
              <a:t>premature birth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, optimizing fertility, managing menopausal symptoms, and preventing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7" tooltip="Learn more about vaginal infections from ScienceDirect's AI-generated Topic Pages"/>
              </a:rPr>
              <a:t>vaginal infections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.</a:t>
            </a:r>
            <a:endParaRPr lang="en-US" dirty="0">
              <a:solidFill>
                <a:srgbClr val="1F1F1F"/>
              </a:solidFill>
              <a:latin typeface="ElsevierGulliver"/>
            </a:endParaRPr>
          </a:p>
          <a:p>
            <a:r>
              <a:rPr lang="en-US" b="0" i="0" dirty="0" err="1">
                <a:solidFill>
                  <a:srgbClr val="FF0000"/>
                </a:solidFill>
                <a:effectLst/>
                <a:latin typeface="ElsevierGulliver"/>
                <a:hlinkClick r:id="rId8" tooltip="Learn more about Synbiotics from ScienceDirect's AI-generated Topic P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Synbiotics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are a combination of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9" tooltip="Learn more about probiotics from ScienceDirect's AI-generated Topic Pages"/>
              </a:rPr>
              <a:t>probiotics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and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10" tooltip="Learn more about prebiotics from ScienceDirect's AI-generated Topic Pages"/>
              </a:rPr>
              <a:t>prebiotics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that deliver additional benefits by encouraging the development and activity of beneficial microbes.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ElsevierGulliver"/>
              </a:rPr>
              <a:t>postbiotics 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are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11" tooltip="Learn more about bioactive compounds from ScienceDirect's AI-generated Topic Pages"/>
              </a:rPr>
              <a:t>bioactive compounds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 derived from probiotic bacteria during fermentation that have immunomodulatory actions and provide an additional layer of protection against 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  <a:hlinkClick r:id="rId7" tooltip="Learn more about vaginal infections from ScienceDirect's AI-generated Topic Pages"/>
              </a:rPr>
              <a:t>vaginal infections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86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685F-4E57-A145-1B19-CDA00A11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946" y="500062"/>
            <a:ext cx="6071273" cy="1325563"/>
          </a:xfrm>
          <a:solidFill>
            <a:srgbClr val="00FFCC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AMAZING FACT</a:t>
            </a:r>
            <a:endParaRPr lang="fa-IR" sz="3600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AF148-0848-629E-FC82-E40C833F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01" y="172873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Human Microbiome Project 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has shown that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  the human body contains over </a:t>
            </a:r>
            <a:r>
              <a:rPr lang="en-US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10 times more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 </a:t>
            </a: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microbial cells than human cells that can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significantly affect human physiology &amp; Health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They are also K/A second game </a:t>
            </a:r>
            <a:endParaRPr lang="fa-IR" sz="1800" dirty="0"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45AE360-7B3D-693C-A449-75C43032F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3" t="65009"/>
          <a:stretch/>
        </p:blipFill>
        <p:spPr>
          <a:xfrm>
            <a:off x="8659430" y="4308622"/>
            <a:ext cx="2694370" cy="24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FBD1-3E9A-2C33-7671-BC0AF11A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5EB66-55A4-BF6C-571C-0C95B2A4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B9474E-20C0-35BB-29B1-0FA800F0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" y="75622"/>
            <a:ext cx="12113277" cy="67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02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7AEEF5-C2F4-58F6-49D0-7740966C6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"/>
            <a:ext cx="12321539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81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WARNING AND PRECAUTIONS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965" y="171839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Do not use if packing is broken or damaged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Avoid douching during treatment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Do not ingest ( only for Vaginal Use)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Avoid intra-vaginal antibiotics during treatment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Compatible with  </a:t>
            </a:r>
            <a:r>
              <a:rPr lang="en-US" b="1" dirty="0" err="1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Candomes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and other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Physical barrier methods without any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Interference in intercourse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           no major side effect or over  dosage has been reported</a:t>
            </a:r>
          </a:p>
        </p:txBody>
      </p:sp>
    </p:spTree>
    <p:extLst>
      <p:ext uri="{BB962C8B-B14F-4D97-AF65-F5344CB8AC3E}">
        <p14:creationId xmlns:p14="http://schemas.microsoft.com/office/powerpoint/2010/main" val="3085146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FERTILITY &amp; MICROBIOME 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Microbiological composition of vagina greatly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influences 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Fertility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&amp; Outcomes of 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Fertility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Treatment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Bacteroal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Vaginosis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has been associated  with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Poor pregnancy rates in IVF cycles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  <a:latin typeface="Adobe Hebrew" panose="02040503050201020203" pitchFamily="18" charset="-79"/>
              <a:ea typeface="Adobe Fan Heiti Std B" panose="020B0700000000000000" pitchFamily="34" charset="-128"/>
              <a:cs typeface="Adobe Hebrew" panose="02040503050201020203" pitchFamily="18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AC46F-05F0-0C72-CE17-4ACE57F41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55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 CONCLUDE……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There is a definite relationship between the Reproductive tract microbiome as </a:t>
            </a:r>
            <a:r>
              <a:rPr lang="en-US" sz="2000" b="1" dirty="0" err="1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couse</a:t>
            </a:r>
            <a:r>
              <a:rPr lang="en-US" sz="20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of infertility &amp;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Outcome of ART cycles</a:t>
            </a:r>
            <a:r>
              <a:rPr lang="en-US" sz="20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Presence of bacterial vaginosis is has poor pregnancy rate in ART cycle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9900CC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Lactobacillus predominance in the reproductive tract ahs good pregnancy  outcome in ART cycle.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66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Next generation sequencing (NGS) </a:t>
            </a:r>
            <a:r>
              <a:rPr lang="en-US" sz="2000" b="1" dirty="0" err="1">
                <a:solidFill>
                  <a:srgbClr val="0066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tehcniques</a:t>
            </a:r>
            <a:r>
              <a:rPr lang="en-US" sz="2000" b="1" dirty="0">
                <a:solidFill>
                  <a:srgbClr val="0066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for the Uterine microbiome is better than conventional cultures</a:t>
            </a:r>
            <a:r>
              <a:rPr lang="en-US" sz="2000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To date, there are limited outcome data in relation to IVF</a:t>
            </a:r>
          </a:p>
        </p:txBody>
      </p:sp>
    </p:spTree>
    <p:extLst>
      <p:ext uri="{BB962C8B-B14F-4D97-AF65-F5344CB8AC3E}">
        <p14:creationId xmlns:p14="http://schemas.microsoft.com/office/powerpoint/2010/main" val="1632948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8FBF-09C9-C672-6910-DFFB5B53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673F5-C72B-6093-B866-5C439A20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352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Vaginal microbiological environment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Is predominated 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lactobacillus Specie,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Which secrete lactic acid making the vaginal Ph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Acidic &amp;  thus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preventing the pathological Infection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F577B-91F0-B91E-3BA9-D792DC75034D}"/>
              </a:ext>
            </a:extLst>
          </p:cNvPr>
          <p:cNvSpPr txBox="1"/>
          <p:nvPr/>
        </p:nvSpPr>
        <p:spPr>
          <a:xfrm>
            <a:off x="1817975" y="4472340"/>
            <a:ext cx="7312090" cy="132113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Whenever PH is altered ,restoration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microbiota is very impotent </a:t>
            </a:r>
          </a:p>
        </p:txBody>
      </p:sp>
    </p:spTree>
    <p:extLst>
      <p:ext uri="{BB962C8B-B14F-4D97-AF65-F5344CB8AC3E}">
        <p14:creationId xmlns:p14="http://schemas.microsoft.com/office/powerpoint/2010/main" val="416632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about the Uterus ?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294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Healthy uterine cavity is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STERILE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&amp;  This 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Maintained by the cervical plug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The cervical plug provides a impermeable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Barrier to bacterial ascension from the vagina</a:t>
            </a:r>
          </a:p>
        </p:txBody>
      </p:sp>
    </p:spTree>
    <p:extLst>
      <p:ext uri="{BB962C8B-B14F-4D97-AF65-F5344CB8AC3E}">
        <p14:creationId xmlns:p14="http://schemas.microsoft.com/office/powerpoint/2010/main" val="7179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663E-6DB0-B055-EEBA-24260803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FF097-53F2-FE13-C2C1-81EE4A34C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" y="74219"/>
            <a:ext cx="11947756" cy="6514527"/>
          </a:xfrm>
        </p:spPr>
      </p:pic>
    </p:spTree>
    <p:extLst>
      <p:ext uri="{BB962C8B-B14F-4D97-AF65-F5344CB8AC3E}">
        <p14:creationId xmlns:p14="http://schemas.microsoft.com/office/powerpoint/2010/main" val="342609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7D21-535D-AE38-9D35-A066BBC6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884B75-0E13-A7C8-39A0-48DBD49B0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4" y="0"/>
            <a:ext cx="11984089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64413-37A9-D556-881D-A1E3B60D706D}"/>
              </a:ext>
            </a:extLst>
          </p:cNvPr>
          <p:cNvSpPr txBox="1"/>
          <p:nvPr/>
        </p:nvSpPr>
        <p:spPr>
          <a:xfrm>
            <a:off x="337185" y="377190"/>
            <a:ext cx="11780128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Clinical Evidence in Microbiota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</a:rPr>
              <a:t> In Pregnancy</a:t>
            </a:r>
            <a:endParaRPr lang="fa-IR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4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Microbiome and Pregnancy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75" y="17466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There is complex interplay between MBV and local immune system of vagina and increase IL-6 from vaginal </a:t>
            </a:r>
            <a:r>
              <a:rPr lang="en-US" b="1" dirty="0" err="1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epitelium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Different in African women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Hormones specially placental estrogens  increases lactobacillus level in vagina  </a:t>
            </a:r>
          </a:p>
        </p:txBody>
      </p:sp>
    </p:spTree>
    <p:extLst>
      <p:ext uri="{BB962C8B-B14F-4D97-AF65-F5344CB8AC3E}">
        <p14:creationId xmlns:p14="http://schemas.microsoft.com/office/powerpoint/2010/main" val="123777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E71-138E-3A86-DB74-80073A48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65" y="244006"/>
            <a:ext cx="7842039" cy="1325563"/>
          </a:xfrm>
          <a:solidFill>
            <a:srgbClr val="66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Microbiome and Miscarriage</a:t>
            </a:r>
            <a:endParaRPr lang="fa-IR" sz="3200" b="1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BF33-532D-9906-B615-B9C83AB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95" y="17352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25%  of cases has miscarriage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Chorioamnionitis </a:t>
            </a:r>
            <a:r>
              <a:rPr lang="en-US" b="1" dirty="0"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in 77% of miscarriages versus 0% in induced fetal anomaly abortion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Frist trimester abortion is associated with lactobacillus depletion in  vaginal and higher CST IV(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URWPalladioL-Roma"/>
              </a:rPr>
              <a:t>community state type</a:t>
            </a:r>
            <a:r>
              <a:rPr lang="en-US" sz="1800" b="0" i="0" u="none" strike="noStrike" baseline="0" dirty="0">
                <a:latin typeface="URWPalladioL-Roma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Adobe Hebrew" panose="02040503050201020203" pitchFamily="18" charset="-79"/>
                <a:ea typeface="Adobe Fan Heiti Std B" panose="020B0700000000000000" pitchFamily="34" charset="-128"/>
                <a:cs typeface="Adobe Hebrew" panose="02040503050201020203" pitchFamily="18" charset="-79"/>
              </a:rPr>
              <a:t> microbiome</a:t>
            </a:r>
          </a:p>
        </p:txBody>
      </p:sp>
    </p:spTree>
    <p:extLst>
      <p:ext uri="{BB962C8B-B14F-4D97-AF65-F5344CB8AC3E}">
        <p14:creationId xmlns:p14="http://schemas.microsoft.com/office/powerpoint/2010/main" val="199067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1160</Words>
  <Application>Microsoft Office PowerPoint</Application>
  <PresentationFormat>Widescreen</PresentationFormat>
  <Paragraphs>166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Adobe Gothic Std B</vt:lpstr>
      <vt:lpstr>Adobe Hebrew</vt:lpstr>
      <vt:lpstr>Arial</vt:lpstr>
      <vt:lpstr>Calibri</vt:lpstr>
      <vt:lpstr>Calibri Light</vt:lpstr>
      <vt:lpstr>ElsevierGulliver</vt:lpstr>
      <vt:lpstr>URWPalladioL-Roma</vt:lpstr>
      <vt:lpstr>Office Theme</vt:lpstr>
      <vt:lpstr>Microbiome in Reproduction  &amp; need of probiotics</vt:lpstr>
      <vt:lpstr>WHAT IS MICROBIOME?</vt:lpstr>
      <vt:lpstr>AMAZING FACT</vt:lpstr>
      <vt:lpstr>Vaginal microbiological environment</vt:lpstr>
      <vt:lpstr>What about the Uterus ?</vt:lpstr>
      <vt:lpstr>PowerPoint Presentation</vt:lpstr>
      <vt:lpstr>PowerPoint Presentation</vt:lpstr>
      <vt:lpstr>Microbiome and Pregnancy</vt:lpstr>
      <vt:lpstr>Microbiome and Miscarriage</vt:lpstr>
      <vt:lpstr>Effect of Lactobacillus in pregnancy outcome </vt:lpstr>
      <vt:lpstr>Microbiome and Cervical cancers</vt:lpstr>
      <vt:lpstr>PowerPoint Presentation</vt:lpstr>
      <vt:lpstr>PowerPoint Presentation</vt:lpstr>
      <vt:lpstr>FERTILITY &amp; MICROBIOME </vt:lpstr>
      <vt:lpstr>SUCCESS IN IVF &amp; MICROBIOME</vt:lpstr>
      <vt:lpstr>NGS</vt:lpstr>
      <vt:lpstr>RECURRENT  IMPLANTATION FAILURE </vt:lpstr>
      <vt:lpstr>A NON LACTOBACILLUS dominated microbiome</vt:lpstr>
      <vt:lpstr>SEMINAL FLUID</vt:lpstr>
      <vt:lpstr>FOLLICULAR FLUID IS NOT STERILE</vt:lpstr>
      <vt:lpstr>WHAT PROBIOTICS CAN DO?</vt:lpstr>
      <vt:lpstr>CURRENT EVIDENCE OF PROBIOTICS</vt:lpstr>
      <vt:lpstr>Ovarian Stimulation &amp; Microbiomes</vt:lpstr>
      <vt:lpstr>BIOFILMS</vt:lpstr>
      <vt:lpstr>PowerPoint Presentation</vt:lpstr>
      <vt:lpstr>PowerPoint Presentation</vt:lpstr>
      <vt:lpstr>PowerPoint Presentation</vt:lpstr>
      <vt:lpstr>Probiotics</vt:lpstr>
      <vt:lpstr>PowerPoint Presentation</vt:lpstr>
      <vt:lpstr>PowerPoint Presentation</vt:lpstr>
      <vt:lpstr>PowerPoint Presentation</vt:lpstr>
      <vt:lpstr>WARNING AND PRECAUTIONS</vt:lpstr>
      <vt:lpstr>FERTILITY &amp; MICROBIOME </vt:lpstr>
      <vt:lpstr>TO CONCLUDE……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taheripanah</dc:creator>
  <cp:lastModifiedBy>Dr. taheripanah</cp:lastModifiedBy>
  <cp:revision>52</cp:revision>
  <dcterms:created xsi:type="dcterms:W3CDTF">2024-08-25T05:22:42Z</dcterms:created>
  <dcterms:modified xsi:type="dcterms:W3CDTF">2024-08-29T03:48:22Z</dcterms:modified>
</cp:coreProperties>
</file>